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5"/>
  </p:sldMasterIdLst>
  <p:notesMasterIdLst>
    <p:notesMasterId r:id="rId94"/>
  </p:notesMasterIdLst>
  <p:handoutMasterIdLst>
    <p:handoutMasterId r:id="rId95"/>
  </p:handoutMasterIdLst>
  <p:sldIdLst>
    <p:sldId id="509" r:id="rId6"/>
    <p:sldId id="535" r:id="rId7"/>
    <p:sldId id="536" r:id="rId8"/>
    <p:sldId id="537" r:id="rId9"/>
    <p:sldId id="538" r:id="rId10"/>
    <p:sldId id="415" r:id="rId11"/>
    <p:sldId id="457" r:id="rId12"/>
    <p:sldId id="416" r:id="rId13"/>
    <p:sldId id="417" r:id="rId14"/>
    <p:sldId id="429" r:id="rId15"/>
    <p:sldId id="418" r:id="rId16"/>
    <p:sldId id="437" r:id="rId17"/>
    <p:sldId id="435" r:id="rId18"/>
    <p:sldId id="465" r:id="rId19"/>
    <p:sldId id="484" r:id="rId20"/>
    <p:sldId id="498" r:id="rId21"/>
    <p:sldId id="487" r:id="rId22"/>
    <p:sldId id="432" r:id="rId23"/>
    <p:sldId id="463" r:id="rId24"/>
    <p:sldId id="453" r:id="rId25"/>
    <p:sldId id="452" r:id="rId26"/>
    <p:sldId id="455" r:id="rId27"/>
    <p:sldId id="495" r:id="rId28"/>
    <p:sldId id="454" r:id="rId29"/>
    <p:sldId id="459" r:id="rId30"/>
    <p:sldId id="434" r:id="rId31"/>
    <p:sldId id="442" r:id="rId32"/>
    <p:sldId id="441" r:id="rId33"/>
    <p:sldId id="488" r:id="rId34"/>
    <p:sldId id="458" r:id="rId35"/>
    <p:sldId id="440" r:id="rId36"/>
    <p:sldId id="486" r:id="rId37"/>
    <p:sldId id="489" r:id="rId38"/>
    <p:sldId id="494" r:id="rId39"/>
    <p:sldId id="588" r:id="rId40"/>
    <p:sldId id="589" r:id="rId41"/>
    <p:sldId id="590" r:id="rId42"/>
    <p:sldId id="591" r:id="rId43"/>
    <p:sldId id="592" r:id="rId44"/>
    <p:sldId id="593" r:id="rId45"/>
    <p:sldId id="594" r:id="rId46"/>
    <p:sldId id="595" r:id="rId47"/>
    <p:sldId id="444" r:id="rId48"/>
    <p:sldId id="443" r:id="rId49"/>
    <p:sldId id="468" r:id="rId50"/>
    <p:sldId id="475" r:id="rId51"/>
    <p:sldId id="473" r:id="rId52"/>
    <p:sldId id="476" r:id="rId53"/>
    <p:sldId id="474" r:id="rId54"/>
    <p:sldId id="477" r:id="rId55"/>
    <p:sldId id="449" r:id="rId56"/>
    <p:sldId id="491" r:id="rId57"/>
    <p:sldId id="447" r:id="rId58"/>
    <p:sldId id="557" r:id="rId59"/>
    <p:sldId id="558" r:id="rId60"/>
    <p:sldId id="559" r:id="rId61"/>
    <p:sldId id="560" r:id="rId62"/>
    <p:sldId id="561" r:id="rId63"/>
    <p:sldId id="562" r:id="rId64"/>
    <p:sldId id="563" r:id="rId65"/>
    <p:sldId id="564" r:id="rId66"/>
    <p:sldId id="565" r:id="rId67"/>
    <p:sldId id="566" r:id="rId68"/>
    <p:sldId id="567" r:id="rId69"/>
    <p:sldId id="568" r:id="rId70"/>
    <p:sldId id="569" r:id="rId71"/>
    <p:sldId id="570" r:id="rId72"/>
    <p:sldId id="571" r:id="rId73"/>
    <p:sldId id="572" r:id="rId74"/>
    <p:sldId id="573" r:id="rId75"/>
    <p:sldId id="574" r:id="rId76"/>
    <p:sldId id="575" r:id="rId77"/>
    <p:sldId id="576" r:id="rId78"/>
    <p:sldId id="577" r:id="rId79"/>
    <p:sldId id="578" r:id="rId80"/>
    <p:sldId id="579" r:id="rId81"/>
    <p:sldId id="580" r:id="rId82"/>
    <p:sldId id="581" r:id="rId83"/>
    <p:sldId id="582" r:id="rId84"/>
    <p:sldId id="583" r:id="rId85"/>
    <p:sldId id="584" r:id="rId86"/>
    <p:sldId id="585" r:id="rId87"/>
    <p:sldId id="586" r:id="rId88"/>
    <p:sldId id="587" r:id="rId89"/>
    <p:sldId id="424" r:id="rId90"/>
    <p:sldId id="450" r:id="rId91"/>
    <p:sldId id="497" r:id="rId92"/>
    <p:sldId id="532" r:id="rId93"/>
  </p:sldIdLst>
  <p:sldSz cx="12188825" cy="6858000"/>
  <p:notesSz cx="6858000" cy="9144000"/>
  <p:defaultTextStyle>
    <a:defPPr>
      <a:defRPr lang="en-US"/>
    </a:defPPr>
    <a:lvl1pPr marL="0" algn="l" defTabSz="1218835" rtl="0" eaLnBrk="1" latinLnBrk="0" hangingPunct="1">
      <a:defRPr sz="2400" kern="1200">
        <a:solidFill>
          <a:schemeClr val="tx1"/>
        </a:solidFill>
        <a:latin typeface="+mn-lt"/>
        <a:ea typeface="+mn-ea"/>
        <a:cs typeface="+mn-cs"/>
      </a:defRPr>
    </a:lvl1pPr>
    <a:lvl2pPr marL="609417" algn="l" defTabSz="1218835" rtl="0" eaLnBrk="1" latinLnBrk="0" hangingPunct="1">
      <a:defRPr sz="2400" kern="1200">
        <a:solidFill>
          <a:schemeClr val="tx1"/>
        </a:solidFill>
        <a:latin typeface="+mn-lt"/>
        <a:ea typeface="+mn-ea"/>
        <a:cs typeface="+mn-cs"/>
      </a:defRPr>
    </a:lvl2pPr>
    <a:lvl3pPr marL="1218835" algn="l" defTabSz="1218835" rtl="0" eaLnBrk="1" latinLnBrk="0" hangingPunct="1">
      <a:defRPr sz="2400" kern="1200">
        <a:solidFill>
          <a:schemeClr val="tx1"/>
        </a:solidFill>
        <a:latin typeface="+mn-lt"/>
        <a:ea typeface="+mn-ea"/>
        <a:cs typeface="+mn-cs"/>
      </a:defRPr>
    </a:lvl3pPr>
    <a:lvl4pPr marL="1828252" algn="l" defTabSz="1218835" rtl="0" eaLnBrk="1" latinLnBrk="0" hangingPunct="1">
      <a:defRPr sz="2400" kern="1200">
        <a:solidFill>
          <a:schemeClr val="tx1"/>
        </a:solidFill>
        <a:latin typeface="+mn-lt"/>
        <a:ea typeface="+mn-ea"/>
        <a:cs typeface="+mn-cs"/>
      </a:defRPr>
    </a:lvl4pPr>
    <a:lvl5pPr marL="2437669" algn="l" defTabSz="1218835" rtl="0" eaLnBrk="1" latinLnBrk="0" hangingPunct="1">
      <a:defRPr sz="2400" kern="1200">
        <a:solidFill>
          <a:schemeClr val="tx1"/>
        </a:solidFill>
        <a:latin typeface="+mn-lt"/>
        <a:ea typeface="+mn-ea"/>
        <a:cs typeface="+mn-cs"/>
      </a:defRPr>
    </a:lvl5pPr>
    <a:lvl6pPr marL="3047087" algn="l" defTabSz="1218835" rtl="0" eaLnBrk="1" latinLnBrk="0" hangingPunct="1">
      <a:defRPr sz="2400" kern="1200">
        <a:solidFill>
          <a:schemeClr val="tx1"/>
        </a:solidFill>
        <a:latin typeface="+mn-lt"/>
        <a:ea typeface="+mn-ea"/>
        <a:cs typeface="+mn-cs"/>
      </a:defRPr>
    </a:lvl6pPr>
    <a:lvl7pPr marL="3656503" algn="l" defTabSz="1218835" rtl="0" eaLnBrk="1" latinLnBrk="0" hangingPunct="1">
      <a:defRPr sz="2400" kern="1200">
        <a:solidFill>
          <a:schemeClr val="tx1"/>
        </a:solidFill>
        <a:latin typeface="+mn-lt"/>
        <a:ea typeface="+mn-ea"/>
        <a:cs typeface="+mn-cs"/>
      </a:defRPr>
    </a:lvl7pPr>
    <a:lvl8pPr marL="4265921" algn="l" defTabSz="1218835" rtl="0" eaLnBrk="1" latinLnBrk="0" hangingPunct="1">
      <a:defRPr sz="2400" kern="1200">
        <a:solidFill>
          <a:schemeClr val="tx1"/>
        </a:solidFill>
        <a:latin typeface="+mn-lt"/>
        <a:ea typeface="+mn-ea"/>
        <a:cs typeface="+mn-cs"/>
      </a:defRPr>
    </a:lvl8pPr>
    <a:lvl9pPr marL="4875337" algn="l" defTabSz="121883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3" autoAdjust="0"/>
    <p:restoredTop sz="76493" autoAdjust="0"/>
  </p:normalViewPr>
  <p:slideViewPr>
    <p:cSldViewPr snapToGrid="0">
      <p:cViewPr>
        <p:scale>
          <a:sx n="75" d="100"/>
          <a:sy n="75" d="100"/>
        </p:scale>
        <p:origin x="-18" y="216"/>
      </p:cViewPr>
      <p:guideLst>
        <p:guide orient="horz" pos="2160"/>
        <p:guide orient="horz" pos="144"/>
        <p:guide orient="horz" pos="624"/>
        <p:guide pos="3839"/>
        <p:guide pos="319"/>
        <p:guide pos="7359"/>
      </p:guideLst>
    </p:cSldViewPr>
  </p:slideViewPr>
  <p:outlineViewPr>
    <p:cViewPr>
      <p:scale>
        <a:sx n="33" d="100"/>
        <a:sy n="33" d="100"/>
      </p:scale>
      <p:origin x="0" y="408"/>
    </p:cViewPr>
  </p:outlineViewPr>
  <p:notesTextViewPr>
    <p:cViewPr>
      <p:scale>
        <a:sx n="1" d="1"/>
        <a:sy n="1" d="1"/>
      </p:scale>
      <p:origin x="0" y="0"/>
    </p:cViewPr>
  </p:notesTextViewPr>
  <p:notesViewPr>
    <p:cSldViewPr snapToGrid="0">
      <p:cViewPr varScale="1">
        <p:scale>
          <a:sx n="70" d="100"/>
          <a:sy n="70" d="100"/>
        </p:scale>
        <p:origin x="-275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HPC\Benchmarking\Results\Fluent\Ansys%20Fluent%20Barcelona%20Ronggua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PC\Benchmarking\Results\Fluent\Ansys%20Fluent%20Barcelona%20Rongguang.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0"/>
    <c:plotArea>
      <c:layout>
        <c:manualLayout>
          <c:layoutTarget val="inner"/>
          <c:xMode val="edge"/>
          <c:yMode val="edge"/>
          <c:x val="8.4488407699037621E-2"/>
          <c:y val="5.0523411536015618E-2"/>
          <c:w val="0.71267957130359305"/>
          <c:h val="0.6660826099809195"/>
        </c:manualLayout>
      </c:layout>
      <c:barChart>
        <c:barDir val="col"/>
        <c:grouping val="clustered"/>
        <c:varyColors val="0"/>
        <c:ser>
          <c:idx val="0"/>
          <c:order val="0"/>
          <c:tx>
            <c:v>Windows</c:v>
          </c:tx>
          <c:invertIfNegative val="0"/>
          <c:cat>
            <c:numRef>
              <c:f>fl12015bl465HPCib!$K$4</c:f>
              <c:numCache>
                <c:formatCode>General</c:formatCode>
                <c:ptCount val="1"/>
              </c:numCache>
            </c:numRef>
          </c:cat>
          <c:val>
            <c:numRef>
              <c:f>fl12015bl465HPCib!$F$56</c:f>
              <c:numCache>
                <c:formatCode>General</c:formatCode>
                <c:ptCount val="1"/>
                <c:pt idx="0">
                  <c:v>37.1802195</c:v>
                </c:pt>
              </c:numCache>
            </c:numRef>
          </c:val>
        </c:ser>
        <c:ser>
          <c:idx val="1"/>
          <c:order val="1"/>
          <c:tx>
            <c:v>Linux</c:v>
          </c:tx>
          <c:invertIfNegative val="0"/>
          <c:cat>
            <c:numRef>
              <c:f>fl12015bl465HPCib!$K$4</c:f>
              <c:numCache>
                <c:formatCode>General</c:formatCode>
                <c:ptCount val="1"/>
              </c:numCache>
            </c:numRef>
          </c:cat>
          <c:val>
            <c:numRef>
              <c:f>fl12015bl465HPCib!$F$57</c:f>
              <c:numCache>
                <c:formatCode>General</c:formatCode>
                <c:ptCount val="1"/>
                <c:pt idx="0">
                  <c:v>37.122000000000128</c:v>
                </c:pt>
              </c:numCache>
            </c:numRef>
          </c:val>
        </c:ser>
        <c:dLbls>
          <c:showLegendKey val="0"/>
          <c:showVal val="0"/>
          <c:showCatName val="0"/>
          <c:showSerName val="0"/>
          <c:showPercent val="0"/>
          <c:showBubbleSize val="0"/>
        </c:dLbls>
        <c:gapWidth val="150"/>
        <c:axId val="74385280"/>
        <c:axId val="110349696"/>
      </c:barChart>
      <c:catAx>
        <c:axId val="74385280"/>
        <c:scaling>
          <c:orientation val="minMax"/>
        </c:scaling>
        <c:delete val="0"/>
        <c:axPos val="b"/>
        <c:numFmt formatCode="General" sourceLinked="1"/>
        <c:majorTickMark val="out"/>
        <c:minorTickMark val="none"/>
        <c:tickLblPos val="nextTo"/>
        <c:crossAx val="110349696"/>
        <c:crosses val="autoZero"/>
        <c:auto val="1"/>
        <c:lblAlgn val="ctr"/>
        <c:lblOffset val="100"/>
        <c:noMultiLvlLbl val="0"/>
      </c:catAx>
      <c:valAx>
        <c:axId val="110349696"/>
        <c:scaling>
          <c:orientation val="minMax"/>
          <c:max val="40"/>
          <c:min val="0"/>
        </c:scaling>
        <c:delete val="0"/>
        <c:axPos val="l"/>
        <c:majorGridlines>
          <c:spPr>
            <a:ln>
              <a:solidFill>
                <a:srgbClr val="4F81BD">
                  <a:alpha val="0"/>
                </a:srgbClr>
              </a:solidFill>
            </a:ln>
          </c:spPr>
        </c:majorGridlines>
        <c:numFmt formatCode="General" sourceLinked="1"/>
        <c:majorTickMark val="out"/>
        <c:minorTickMark val="none"/>
        <c:tickLblPos val="nextTo"/>
        <c:crossAx val="74385280"/>
        <c:crosses val="autoZero"/>
        <c:crossBetween val="between"/>
      </c:valAx>
    </c:plotArea>
    <c:legend>
      <c:legendPos val="r"/>
      <c:layout/>
      <c:overlay val="0"/>
    </c:legend>
    <c:plotVisOnly val="1"/>
    <c:dispBlanksAs val="gap"/>
    <c:showDLblsOverMax val="0"/>
  </c:chart>
  <c:txPr>
    <a:bodyPr/>
    <a:lstStyle/>
    <a:p>
      <a:pPr>
        <a:defRPr lang="en-US" sz="1050" kern="1200" dirty="0" smtClean="0">
          <a:solidFill>
            <a:schemeClr val="tx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0"/>
    <c:plotArea>
      <c:layout/>
      <c:barChart>
        <c:barDir val="col"/>
        <c:grouping val="clustered"/>
        <c:varyColors val="0"/>
        <c:ser>
          <c:idx val="0"/>
          <c:order val="0"/>
          <c:tx>
            <c:v>Windows</c:v>
          </c:tx>
          <c:invertIfNegative val="0"/>
          <c:cat>
            <c:numRef>
              <c:f>fl12015bl465HPCib!$E$2:$K$2</c:f>
              <c:numCache>
                <c:formatCode>General</c:formatCode>
                <c:ptCount val="7"/>
                <c:pt idx="0">
                  <c:v>8</c:v>
                </c:pt>
                <c:pt idx="1">
                  <c:v>16</c:v>
                </c:pt>
                <c:pt idx="2">
                  <c:v>32</c:v>
                </c:pt>
                <c:pt idx="3">
                  <c:v>64</c:v>
                </c:pt>
                <c:pt idx="4">
                  <c:v>128</c:v>
                </c:pt>
                <c:pt idx="5">
                  <c:v>256</c:v>
                </c:pt>
                <c:pt idx="6">
                  <c:v>512</c:v>
                </c:pt>
              </c:numCache>
            </c:numRef>
          </c:cat>
          <c:val>
            <c:numRef>
              <c:f>fl12015bl465HPCib!$B$48:$B$54</c:f>
              <c:numCache>
                <c:formatCode>General</c:formatCode>
                <c:ptCount val="7"/>
                <c:pt idx="0">
                  <c:v>120657</c:v>
                </c:pt>
                <c:pt idx="1">
                  <c:v>62435</c:v>
                </c:pt>
                <c:pt idx="2">
                  <c:v>33782</c:v>
                </c:pt>
                <c:pt idx="3">
                  <c:v>18790</c:v>
                </c:pt>
                <c:pt idx="4">
                  <c:v>10677</c:v>
                </c:pt>
                <c:pt idx="5">
                  <c:v>5989</c:v>
                </c:pt>
                <c:pt idx="6">
                  <c:v>4196</c:v>
                </c:pt>
              </c:numCache>
            </c:numRef>
          </c:val>
        </c:ser>
        <c:ser>
          <c:idx val="1"/>
          <c:order val="1"/>
          <c:tx>
            <c:v>Linux</c:v>
          </c:tx>
          <c:invertIfNegative val="0"/>
          <c:cat>
            <c:numRef>
              <c:f>fl12015bl465HPCib!$E$2:$K$2</c:f>
              <c:numCache>
                <c:formatCode>General</c:formatCode>
                <c:ptCount val="7"/>
                <c:pt idx="0">
                  <c:v>8</c:v>
                </c:pt>
                <c:pt idx="1">
                  <c:v>16</c:v>
                </c:pt>
                <c:pt idx="2">
                  <c:v>32</c:v>
                </c:pt>
                <c:pt idx="3">
                  <c:v>64</c:v>
                </c:pt>
                <c:pt idx="4">
                  <c:v>128</c:v>
                </c:pt>
                <c:pt idx="5">
                  <c:v>256</c:v>
                </c:pt>
                <c:pt idx="6">
                  <c:v>512</c:v>
                </c:pt>
              </c:numCache>
            </c:numRef>
          </c:cat>
          <c:val>
            <c:numRef>
              <c:f>fl12015bl465HPCib!$D$48:$D$54</c:f>
              <c:numCache>
                <c:formatCode>General</c:formatCode>
                <c:ptCount val="7"/>
                <c:pt idx="0">
                  <c:v>111730</c:v>
                </c:pt>
                <c:pt idx="1">
                  <c:v>59685</c:v>
                </c:pt>
                <c:pt idx="2">
                  <c:v>31762</c:v>
                </c:pt>
                <c:pt idx="3">
                  <c:v>19252</c:v>
                </c:pt>
                <c:pt idx="4">
                  <c:v>10503</c:v>
                </c:pt>
                <c:pt idx="5">
                  <c:v>6105</c:v>
                </c:pt>
                <c:pt idx="6">
                  <c:v>4346</c:v>
                </c:pt>
              </c:numCache>
            </c:numRef>
          </c:val>
        </c:ser>
        <c:dLbls>
          <c:showLegendKey val="0"/>
          <c:showVal val="0"/>
          <c:showCatName val="0"/>
          <c:showSerName val="0"/>
          <c:showPercent val="0"/>
          <c:showBubbleSize val="0"/>
        </c:dLbls>
        <c:gapWidth val="150"/>
        <c:axId val="114689536"/>
        <c:axId val="114691456"/>
      </c:barChart>
      <c:catAx>
        <c:axId val="114689536"/>
        <c:scaling>
          <c:orientation val="minMax"/>
        </c:scaling>
        <c:delete val="0"/>
        <c:axPos val="b"/>
        <c:title>
          <c:tx>
            <c:rich>
              <a:bodyPr/>
              <a:lstStyle/>
              <a:p>
                <a:pPr>
                  <a:defRPr>
                    <a:solidFill>
                      <a:schemeClr val="tx1"/>
                    </a:solidFill>
                  </a:defRPr>
                </a:pPr>
                <a:r>
                  <a:rPr lang="en-US" dirty="0">
                    <a:solidFill>
                      <a:schemeClr val="tx1"/>
                    </a:solidFill>
                  </a:rPr>
                  <a:t>Number of CPU Cores</a:t>
                </a:r>
              </a:p>
            </c:rich>
          </c:tx>
          <c:layout/>
          <c:overlay val="0"/>
        </c:title>
        <c:numFmt formatCode="General" sourceLinked="1"/>
        <c:majorTickMark val="out"/>
        <c:minorTickMark val="none"/>
        <c:tickLblPos val="nextTo"/>
        <c:txPr>
          <a:bodyPr/>
          <a:lstStyle/>
          <a:p>
            <a:pPr>
              <a:defRPr>
                <a:solidFill>
                  <a:schemeClr val="tx1"/>
                </a:solidFill>
              </a:defRPr>
            </a:pPr>
            <a:endParaRPr lang="en-US"/>
          </a:p>
        </c:txPr>
        <c:crossAx val="114691456"/>
        <c:crosses val="autoZero"/>
        <c:auto val="1"/>
        <c:lblAlgn val="ctr"/>
        <c:lblOffset val="100"/>
        <c:noMultiLvlLbl val="0"/>
      </c:catAx>
      <c:valAx>
        <c:axId val="114691456"/>
        <c:scaling>
          <c:orientation val="minMax"/>
        </c:scaling>
        <c:delete val="0"/>
        <c:axPos val="l"/>
        <c:majorGridlines/>
        <c:title>
          <c:tx>
            <c:rich>
              <a:bodyPr rot="-5400000" vert="horz"/>
              <a:lstStyle/>
              <a:p>
                <a:pPr>
                  <a:defRPr>
                    <a:solidFill>
                      <a:schemeClr val="tx1"/>
                    </a:solidFill>
                  </a:defRPr>
                </a:pPr>
                <a:r>
                  <a:rPr lang="en-US">
                    <a:solidFill>
                      <a:schemeClr val="tx1"/>
                    </a:solidFill>
                  </a:rPr>
                  <a:t>Wall time (Lower is better)</a:t>
                </a:r>
              </a:p>
            </c:rich>
          </c:tx>
          <c:layout/>
          <c:overlay val="0"/>
        </c:title>
        <c:numFmt formatCode="General" sourceLinked="1"/>
        <c:majorTickMark val="out"/>
        <c:minorTickMark val="none"/>
        <c:tickLblPos val="nextTo"/>
        <c:crossAx val="114689536"/>
        <c:crosses val="autoZero"/>
        <c:crossBetween val="between"/>
      </c:valAx>
    </c:plotArea>
    <c:legend>
      <c:legendPos val="r"/>
      <c:layout/>
      <c:overlay val="0"/>
      <c:txPr>
        <a:bodyPr/>
        <a:lstStyle/>
        <a:p>
          <a:pPr>
            <a:defRPr>
              <a:solidFill>
                <a:schemeClr val="tx1"/>
              </a:solidFill>
            </a:defRPr>
          </a:pPr>
          <a:endParaRPr lang="en-US"/>
        </a:p>
      </c:txPr>
    </c:legend>
    <c:plotVisOnly val="1"/>
    <c:dispBlanksAs val="gap"/>
    <c:showDLblsOverMax val="0"/>
  </c:chart>
  <c:txPr>
    <a:bodyPr/>
    <a:lstStyle/>
    <a:p>
      <a:pPr algn="ctr" rtl="0">
        <a:defRPr lang="en-US" sz="900" b="1" i="0" u="none" strike="noStrike" kern="1200" baseline="0">
          <a:solidFill>
            <a:schemeClr val="bg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0"/>
    <c:plotArea>
      <c:layout/>
      <c:barChart>
        <c:barDir val="col"/>
        <c:grouping val="clustered"/>
        <c:varyColors val="0"/>
        <c:ser>
          <c:idx val="1"/>
          <c:order val="1"/>
          <c:tx>
            <c:strRef>
              <c:f>Sheet1!$C$1</c:f>
              <c:strCache>
                <c:ptCount val="1"/>
                <c:pt idx="0">
                  <c:v>Speedup</c:v>
                </c:pt>
              </c:strCache>
            </c:strRef>
          </c:tx>
          <c:spPr>
            <a:solidFill>
              <a:srgbClr val="FFFF00"/>
            </a:solidFill>
            <a:ln w="127000"/>
            <a:effectLst>
              <a:outerShdw blurRad="50800" dist="76200" dir="5400000" algn="ctr" rotWithShape="0">
                <a:srgbClr val="000000">
                  <a:alpha val="40000"/>
                </a:srgbClr>
              </a:outerShdw>
            </a:effectLst>
          </c:spPr>
          <c:invertIfNegative val="0"/>
          <c:cat>
            <c:strRef>
              <c:f>Sheet1!$A$2:$A$5</c:f>
              <c:strCache>
                <c:ptCount val="4"/>
                <c:pt idx="0">
                  <c:v>Desktop</c:v>
                </c:pt>
                <c:pt idx="1">
                  <c:v>4 Cores</c:v>
                </c:pt>
                <c:pt idx="2">
                  <c:v>16 Cores</c:v>
                </c:pt>
                <c:pt idx="3">
                  <c:v>64 Cores</c:v>
                </c:pt>
              </c:strCache>
            </c:strRef>
          </c:cat>
          <c:val>
            <c:numRef>
              <c:f>Sheet1!$C$2:$C$5</c:f>
              <c:numCache>
                <c:formatCode>General</c:formatCode>
                <c:ptCount val="4"/>
                <c:pt idx="0">
                  <c:v>1</c:v>
                </c:pt>
                <c:pt idx="1">
                  <c:v>3.8</c:v>
                </c:pt>
                <c:pt idx="2">
                  <c:v>13.000000000000002</c:v>
                </c:pt>
                <c:pt idx="3">
                  <c:v>57.000000000000007</c:v>
                </c:pt>
              </c:numCache>
            </c:numRef>
          </c:val>
        </c:ser>
        <c:dLbls>
          <c:showLegendKey val="0"/>
          <c:showVal val="0"/>
          <c:showCatName val="0"/>
          <c:showSerName val="0"/>
          <c:showPercent val="0"/>
          <c:showBubbleSize val="0"/>
        </c:dLbls>
        <c:gapWidth val="150"/>
        <c:axId val="180179328"/>
        <c:axId val="180181248"/>
      </c:barChart>
      <c:lineChart>
        <c:grouping val="standard"/>
        <c:varyColors val="0"/>
        <c:ser>
          <c:idx val="0"/>
          <c:order val="0"/>
          <c:tx>
            <c:strRef>
              <c:f>Sheet1!$B$1</c:f>
              <c:strCache>
                <c:ptCount val="1"/>
                <c:pt idx="0">
                  <c:v>Time/Iteration (s)</c:v>
                </c:pt>
              </c:strCache>
            </c:strRef>
          </c:tx>
          <c:spPr>
            <a:ln w="508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Desktop</c:v>
                </c:pt>
                <c:pt idx="1">
                  <c:v>4 Cores</c:v>
                </c:pt>
                <c:pt idx="2">
                  <c:v>16 Cores</c:v>
                </c:pt>
                <c:pt idx="3">
                  <c:v>64 Cores</c:v>
                </c:pt>
              </c:strCache>
            </c:strRef>
          </c:cat>
          <c:val>
            <c:numRef>
              <c:f>Sheet1!$B$2:$B$5</c:f>
              <c:numCache>
                <c:formatCode>General</c:formatCode>
                <c:ptCount val="4"/>
                <c:pt idx="0">
                  <c:v>14.9</c:v>
                </c:pt>
                <c:pt idx="1">
                  <c:v>3.9210526315789429</c:v>
                </c:pt>
                <c:pt idx="2">
                  <c:v>1.1461538461538487</c:v>
                </c:pt>
                <c:pt idx="3">
                  <c:v>0.26140350877192975</c:v>
                </c:pt>
              </c:numCache>
            </c:numRef>
          </c:val>
          <c:smooth val="0"/>
        </c:ser>
        <c:dLbls>
          <c:showLegendKey val="0"/>
          <c:showVal val="0"/>
          <c:showCatName val="0"/>
          <c:showSerName val="0"/>
          <c:showPercent val="0"/>
          <c:showBubbleSize val="0"/>
        </c:dLbls>
        <c:marker val="1"/>
        <c:smooth val="0"/>
        <c:axId val="180188672"/>
        <c:axId val="180187136"/>
      </c:lineChart>
      <c:catAx>
        <c:axId val="180179328"/>
        <c:scaling>
          <c:orientation val="minMax"/>
        </c:scaling>
        <c:delete val="0"/>
        <c:axPos val="b"/>
        <c:majorTickMark val="out"/>
        <c:minorTickMark val="none"/>
        <c:tickLblPos val="nextTo"/>
        <c:txPr>
          <a:bodyPr/>
          <a:lstStyle/>
          <a:p>
            <a:pPr>
              <a:defRPr sz="1400">
                <a:solidFill>
                  <a:schemeClr val="bg1"/>
                </a:solidFill>
                <a:effectLst/>
              </a:defRPr>
            </a:pPr>
            <a:endParaRPr lang="en-US"/>
          </a:p>
        </c:txPr>
        <c:crossAx val="180181248"/>
        <c:crosses val="autoZero"/>
        <c:auto val="1"/>
        <c:lblAlgn val="ctr"/>
        <c:lblOffset val="100"/>
        <c:noMultiLvlLbl val="0"/>
      </c:catAx>
      <c:valAx>
        <c:axId val="180181248"/>
        <c:scaling>
          <c:orientation val="minMax"/>
        </c:scaling>
        <c:delete val="0"/>
        <c:axPos val="l"/>
        <c:majorGridlines>
          <c:spPr>
            <a:ln>
              <a:solidFill>
                <a:schemeClr val="tx1"/>
              </a:solidFill>
            </a:ln>
          </c:spPr>
        </c:majorGridlines>
        <c:numFmt formatCode="General" sourceLinked="1"/>
        <c:majorTickMark val="out"/>
        <c:minorTickMark val="none"/>
        <c:tickLblPos val="nextTo"/>
        <c:txPr>
          <a:bodyPr/>
          <a:lstStyle/>
          <a:p>
            <a:pPr>
              <a:defRPr sz="1400">
                <a:solidFill>
                  <a:schemeClr val="bg1"/>
                </a:solidFill>
                <a:effectLst/>
              </a:defRPr>
            </a:pPr>
            <a:endParaRPr lang="en-US"/>
          </a:p>
        </c:txPr>
        <c:crossAx val="180179328"/>
        <c:crosses val="autoZero"/>
        <c:crossBetween val="between"/>
      </c:valAx>
      <c:valAx>
        <c:axId val="180187136"/>
        <c:scaling>
          <c:orientation val="minMax"/>
        </c:scaling>
        <c:delete val="0"/>
        <c:axPos val="r"/>
        <c:numFmt formatCode="General" sourceLinked="1"/>
        <c:majorTickMark val="out"/>
        <c:minorTickMark val="none"/>
        <c:tickLblPos val="nextTo"/>
        <c:txPr>
          <a:bodyPr/>
          <a:lstStyle/>
          <a:p>
            <a:pPr>
              <a:defRPr sz="1400">
                <a:solidFill>
                  <a:schemeClr val="bg1"/>
                </a:solidFill>
              </a:defRPr>
            </a:pPr>
            <a:endParaRPr lang="en-US"/>
          </a:p>
        </c:txPr>
        <c:crossAx val="180188672"/>
        <c:crosses val="max"/>
        <c:crossBetween val="between"/>
      </c:valAx>
      <c:catAx>
        <c:axId val="180188672"/>
        <c:scaling>
          <c:orientation val="minMax"/>
        </c:scaling>
        <c:delete val="1"/>
        <c:axPos val="b"/>
        <c:majorTickMark val="out"/>
        <c:minorTickMark val="none"/>
        <c:tickLblPos val="none"/>
        <c:crossAx val="180187136"/>
        <c:crosses val="autoZero"/>
        <c:auto val="1"/>
        <c:lblAlgn val="ctr"/>
        <c:lblOffset val="100"/>
        <c:noMultiLvlLbl val="0"/>
      </c:catAx>
      <c:spPr>
        <a:gradFill>
          <a:gsLst>
            <a:gs pos="0">
              <a:srgbClr val="FFFFFF">
                <a:alpha val="8000"/>
              </a:srgbClr>
            </a:gs>
            <a:gs pos="50000">
              <a:srgbClr val="FFFFFF">
                <a:alpha val="12000"/>
              </a:srgbClr>
            </a:gs>
            <a:gs pos="100000">
              <a:srgbClr val="FFFFFF">
                <a:alpha val="38000"/>
              </a:srgbClr>
            </a:gs>
          </a:gsLst>
          <a:lin ang="5400000" scaled="0"/>
        </a:gradFill>
        <a:ln>
          <a:solidFill>
            <a:schemeClr val="tx1"/>
          </a:solidFill>
        </a:ln>
      </c:spPr>
    </c:plotArea>
    <c:legend>
      <c:legendPos val="b"/>
      <c:layout/>
      <c:overlay val="0"/>
      <c:txPr>
        <a:bodyPr/>
        <a:lstStyle/>
        <a:p>
          <a:pPr>
            <a:defRPr sz="1800">
              <a:solidFill>
                <a:schemeClr val="bg1"/>
              </a:solidFill>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949B4-46A4-48B0-929E-A38736FF0043}"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n-US"/>
        </a:p>
      </dgm:t>
    </dgm:pt>
    <dgm:pt modelId="{733D5F43-DFFF-4E52-A2A5-41C2823B6975}">
      <dgm:prSet custT="1"/>
      <dgm:spPr/>
      <dgm:t>
        <a:bodyPr/>
        <a:lstStyle/>
        <a:p>
          <a:pPr rtl="0"/>
          <a:r>
            <a:rPr lang="en-US" sz="1600" dirty="0" smtClean="0">
              <a:solidFill>
                <a:schemeClr val="bg1"/>
              </a:solidFill>
              <a:effectLst>
                <a:outerShdw blurRad="38100" dist="38100" dir="2700000" algn="tl">
                  <a:srgbClr val="000000">
                    <a:alpha val="43137"/>
                  </a:srgbClr>
                </a:outerShdw>
              </a:effectLst>
            </a:rPr>
            <a:t>Windows Server Operating System</a:t>
          </a:r>
        </a:p>
        <a:p>
          <a:pPr rtl="0"/>
          <a:r>
            <a:rPr lang="en-US" sz="1600" dirty="0" smtClean="0">
              <a:solidFill>
                <a:schemeClr val="bg1"/>
              </a:solidFill>
              <a:effectLst>
                <a:outerShdw blurRad="38100" dist="38100" dir="2700000" algn="tl">
                  <a:srgbClr val="000000">
                    <a:alpha val="43137"/>
                  </a:srgbClr>
                </a:outerShdw>
              </a:effectLst>
            </a:rPr>
            <a:t>2008 R2</a:t>
          </a:r>
          <a:endParaRPr lang="en-US" sz="1600" dirty="0">
            <a:solidFill>
              <a:schemeClr val="bg1"/>
            </a:solidFill>
            <a:effectLst>
              <a:outerShdw blurRad="38100" dist="38100" dir="2700000" algn="tl">
                <a:srgbClr val="000000">
                  <a:alpha val="43137"/>
                </a:srgbClr>
              </a:outerShdw>
            </a:effectLst>
          </a:endParaRPr>
        </a:p>
      </dgm:t>
    </dgm:pt>
    <dgm:pt modelId="{11625B9E-768D-4A3A-BC58-94F45FCAC165}" type="parTrans" cxnId="{6D94DA1C-0F05-4200-8CCE-E0EACD73B8CF}">
      <dgm:prSet/>
      <dgm:spPr/>
      <dgm:t>
        <a:bodyPr/>
        <a:lstStyle/>
        <a:p>
          <a:endParaRPr lang="en-US"/>
        </a:p>
      </dgm:t>
    </dgm:pt>
    <dgm:pt modelId="{604B092F-600A-486F-8526-C8E4CD111168}" type="sibTrans" cxnId="{6D94DA1C-0F05-4200-8CCE-E0EACD73B8CF}">
      <dgm:prSet/>
      <dgm:spPr/>
      <dgm:t>
        <a:bodyPr/>
        <a:lstStyle/>
        <a:p>
          <a:endParaRPr lang="en-US"/>
        </a:p>
      </dgm:t>
    </dgm:pt>
    <dgm:pt modelId="{2E02E3A0-61E2-4E59-8ED9-88CCEEFF472E}">
      <dgm:prSet custT="1"/>
      <dgm:spPr/>
      <dgm:t>
        <a:bodyPr/>
        <a:lstStyle/>
        <a:p>
          <a:pPr rtl="0"/>
          <a:r>
            <a:rPr lang="en-US" sz="1600" dirty="0" smtClean="0"/>
            <a:t>Secure, </a:t>
          </a:r>
          <a:br>
            <a:rPr lang="en-US" sz="1600" dirty="0" smtClean="0"/>
          </a:br>
          <a:r>
            <a:rPr lang="en-US" sz="1600" dirty="0" smtClean="0"/>
            <a:t>Reliable, Tested</a:t>
          </a:r>
          <a:endParaRPr lang="en-US" sz="1600" dirty="0"/>
        </a:p>
      </dgm:t>
    </dgm:pt>
    <dgm:pt modelId="{6A43C901-FBD9-41EC-9A78-BFB47FFA58D9}" type="parTrans" cxnId="{8D76E60D-2552-40AB-875D-5726828EE115}">
      <dgm:prSet/>
      <dgm:spPr/>
      <dgm:t>
        <a:bodyPr/>
        <a:lstStyle/>
        <a:p>
          <a:endParaRPr lang="en-US"/>
        </a:p>
      </dgm:t>
    </dgm:pt>
    <dgm:pt modelId="{94E65913-63E5-4C4B-AD59-44EB5B3D6B7E}" type="sibTrans" cxnId="{8D76E60D-2552-40AB-875D-5726828EE115}">
      <dgm:prSet/>
      <dgm:spPr/>
      <dgm:t>
        <a:bodyPr/>
        <a:lstStyle/>
        <a:p>
          <a:endParaRPr lang="en-US"/>
        </a:p>
      </dgm:t>
    </dgm:pt>
    <dgm:pt modelId="{C33A49F5-AF25-46CA-8E14-9C898818D6C6}">
      <dgm:prSet custT="1"/>
      <dgm:spPr/>
      <dgm:t>
        <a:bodyPr/>
        <a:lstStyle/>
        <a:p>
          <a:pPr rtl="0"/>
          <a:r>
            <a:rPr lang="en-US" sz="1600" dirty="0" smtClean="0"/>
            <a:t>Support for high performance hardware (x64, high-speed interconnects)</a:t>
          </a:r>
          <a:endParaRPr lang="en-US" sz="1600" dirty="0"/>
        </a:p>
      </dgm:t>
    </dgm:pt>
    <dgm:pt modelId="{6F92CCFF-5B9F-47D2-8C7A-065AE8D5B53F}" type="parTrans" cxnId="{B657E267-3A8C-4850-B294-A36083099E2D}">
      <dgm:prSet/>
      <dgm:spPr/>
      <dgm:t>
        <a:bodyPr/>
        <a:lstStyle/>
        <a:p>
          <a:endParaRPr lang="en-US"/>
        </a:p>
      </dgm:t>
    </dgm:pt>
    <dgm:pt modelId="{31E51FED-7159-4DBC-A950-48E29303DAB0}" type="sibTrans" cxnId="{B657E267-3A8C-4850-B294-A36083099E2D}">
      <dgm:prSet/>
      <dgm:spPr/>
      <dgm:t>
        <a:bodyPr/>
        <a:lstStyle/>
        <a:p>
          <a:endParaRPr lang="en-US"/>
        </a:p>
      </dgm:t>
    </dgm:pt>
    <dgm:pt modelId="{643B17FC-738B-4E8E-ACC9-352B6FB2CFD8}">
      <dgm:prSet custT="1"/>
      <dgm:spPr/>
      <dgm:t>
        <a:bodyPr/>
        <a:lstStyle/>
        <a:p>
          <a:pPr rtl="0"/>
          <a:r>
            <a:rPr lang="en-US" sz="1800" dirty="0" smtClean="0">
              <a:solidFill>
                <a:schemeClr val="bg1"/>
              </a:solidFill>
              <a:effectLst>
                <a:outerShdw blurRad="38100" dist="38100" dir="2700000" algn="tl">
                  <a:srgbClr val="000000">
                    <a:alpha val="43137"/>
                  </a:srgbClr>
                </a:outerShdw>
              </a:effectLst>
            </a:rPr>
            <a:t>HPC Pack</a:t>
          </a:r>
          <a:endParaRPr lang="en-US" sz="1800" dirty="0">
            <a:solidFill>
              <a:schemeClr val="bg1"/>
            </a:solidFill>
            <a:effectLst>
              <a:outerShdw blurRad="38100" dist="38100" dir="2700000" algn="tl">
                <a:srgbClr val="000000">
                  <a:alpha val="43137"/>
                </a:srgbClr>
              </a:outerShdw>
            </a:effectLst>
          </a:endParaRPr>
        </a:p>
      </dgm:t>
    </dgm:pt>
    <dgm:pt modelId="{9508902C-365C-4944-858A-A4CD0B36CF4C}" type="parTrans" cxnId="{E89F63CE-8601-4010-B9D1-5C634CDC1743}">
      <dgm:prSet/>
      <dgm:spPr/>
      <dgm:t>
        <a:bodyPr/>
        <a:lstStyle/>
        <a:p>
          <a:endParaRPr lang="en-US"/>
        </a:p>
      </dgm:t>
    </dgm:pt>
    <dgm:pt modelId="{13745513-284C-46C4-8584-7C5A5BFB2284}" type="sibTrans" cxnId="{E89F63CE-8601-4010-B9D1-5C634CDC1743}">
      <dgm:prSet/>
      <dgm:spPr/>
      <dgm:t>
        <a:bodyPr/>
        <a:lstStyle/>
        <a:p>
          <a:endParaRPr lang="en-US"/>
        </a:p>
      </dgm:t>
    </dgm:pt>
    <dgm:pt modelId="{C8D20DCD-4EB1-4A55-AEEB-A89714918907}">
      <dgm:prSet custT="1"/>
      <dgm:spPr/>
      <dgm:t>
        <a:bodyPr/>
        <a:lstStyle/>
        <a:p>
          <a:pPr rtl="0"/>
          <a:r>
            <a:rPr lang="en-US" sz="1600" dirty="0" smtClean="0"/>
            <a:t>Job Scheduler</a:t>
          </a:r>
          <a:endParaRPr lang="en-US" sz="1600" dirty="0"/>
        </a:p>
      </dgm:t>
    </dgm:pt>
    <dgm:pt modelId="{58470B82-55BC-4D2C-B86A-6740D12DB85A}" type="parTrans" cxnId="{FA9100CE-4190-4E9A-9D41-DBF71AACFDCF}">
      <dgm:prSet/>
      <dgm:spPr/>
      <dgm:t>
        <a:bodyPr/>
        <a:lstStyle/>
        <a:p>
          <a:endParaRPr lang="en-US"/>
        </a:p>
      </dgm:t>
    </dgm:pt>
    <dgm:pt modelId="{A2C15126-D6AC-4656-8597-2A1124842D3C}" type="sibTrans" cxnId="{FA9100CE-4190-4E9A-9D41-DBF71AACFDCF}">
      <dgm:prSet/>
      <dgm:spPr/>
      <dgm:t>
        <a:bodyPr/>
        <a:lstStyle/>
        <a:p>
          <a:endParaRPr lang="en-US"/>
        </a:p>
      </dgm:t>
    </dgm:pt>
    <dgm:pt modelId="{890407EB-CE7A-405E-8CCA-D7BB27D274E5}">
      <dgm:prSet custT="1"/>
      <dgm:spPr/>
      <dgm:t>
        <a:bodyPr/>
        <a:lstStyle/>
        <a:p>
          <a:pPr rtl="0"/>
          <a:r>
            <a:rPr lang="en-US" sz="1600" dirty="0" smtClean="0"/>
            <a:t>Resource Manager </a:t>
          </a:r>
          <a:endParaRPr lang="en-US" sz="1600" dirty="0"/>
        </a:p>
      </dgm:t>
    </dgm:pt>
    <dgm:pt modelId="{2A9AA07C-B11A-4A36-8D22-548F8A158D2F}" type="parTrans" cxnId="{56E1EAF4-41F5-44A9-821E-E188BC4C8189}">
      <dgm:prSet/>
      <dgm:spPr/>
      <dgm:t>
        <a:bodyPr/>
        <a:lstStyle/>
        <a:p>
          <a:endParaRPr lang="en-US"/>
        </a:p>
      </dgm:t>
    </dgm:pt>
    <dgm:pt modelId="{31FF9662-37FC-42F3-8F6B-7DA337D61F71}" type="sibTrans" cxnId="{56E1EAF4-41F5-44A9-821E-E188BC4C8189}">
      <dgm:prSet/>
      <dgm:spPr/>
      <dgm:t>
        <a:bodyPr/>
        <a:lstStyle/>
        <a:p>
          <a:endParaRPr lang="en-US"/>
        </a:p>
      </dgm:t>
    </dgm:pt>
    <dgm:pt modelId="{DA72E6AB-63CB-426B-9335-7151670E47EA}">
      <dgm:prSet custT="1"/>
      <dgm:spPr/>
      <dgm:t>
        <a:bodyPr/>
        <a:lstStyle/>
        <a:p>
          <a:pPr rtl="0"/>
          <a:r>
            <a:rPr lang="en-US" sz="1600" dirty="0" smtClean="0"/>
            <a:t>Cluster Management</a:t>
          </a:r>
          <a:endParaRPr lang="en-US" sz="1600" dirty="0"/>
        </a:p>
      </dgm:t>
    </dgm:pt>
    <dgm:pt modelId="{69D57E69-0247-4520-B15A-ACDA1EAF2D50}" type="parTrans" cxnId="{1E8390D8-0A7A-492E-BD2E-12F8A3A54419}">
      <dgm:prSet/>
      <dgm:spPr/>
      <dgm:t>
        <a:bodyPr/>
        <a:lstStyle/>
        <a:p>
          <a:endParaRPr lang="en-US"/>
        </a:p>
      </dgm:t>
    </dgm:pt>
    <dgm:pt modelId="{8803D6F8-4873-44CF-9DE3-64D0D5681633}" type="sibTrans" cxnId="{1E8390D8-0A7A-492E-BD2E-12F8A3A54419}">
      <dgm:prSet/>
      <dgm:spPr/>
      <dgm:t>
        <a:bodyPr/>
        <a:lstStyle/>
        <a:p>
          <a:endParaRPr lang="en-US"/>
        </a:p>
      </dgm:t>
    </dgm:pt>
    <dgm:pt modelId="{BC93A764-4993-45E5-8F5B-37AE535146D0}">
      <dgm:prSet custT="1"/>
      <dgm:spPr/>
      <dgm:t>
        <a:bodyPr/>
        <a:lstStyle/>
        <a:p>
          <a:pPr rtl="0"/>
          <a:r>
            <a:rPr lang="en-US" sz="1600" dirty="0" smtClean="0"/>
            <a:t>Message Passing Interface</a:t>
          </a:r>
          <a:endParaRPr lang="en-US" sz="1600" dirty="0"/>
        </a:p>
      </dgm:t>
    </dgm:pt>
    <dgm:pt modelId="{11539492-A7FA-42C6-8762-226BA07009CC}" type="parTrans" cxnId="{5B4CFDA6-FADC-46B9-AB50-39F5FC5FC913}">
      <dgm:prSet/>
      <dgm:spPr/>
      <dgm:t>
        <a:bodyPr/>
        <a:lstStyle/>
        <a:p>
          <a:endParaRPr lang="en-US"/>
        </a:p>
      </dgm:t>
    </dgm:pt>
    <dgm:pt modelId="{9C621F2F-42CB-4B85-BA27-FB5552D6DDE4}" type="sibTrans" cxnId="{5B4CFDA6-FADC-46B9-AB50-39F5FC5FC913}">
      <dgm:prSet/>
      <dgm:spPr/>
      <dgm:t>
        <a:bodyPr/>
        <a:lstStyle/>
        <a:p>
          <a:endParaRPr lang="en-US"/>
        </a:p>
      </dgm:t>
    </dgm:pt>
    <dgm:pt modelId="{A283191E-151E-4B06-A47C-816450746B98}">
      <dgm:prSet custT="1"/>
      <dgm:spPr/>
      <dgm:t>
        <a:bodyPr/>
        <a:lstStyle/>
        <a:p>
          <a:pPr rtl="0"/>
          <a:r>
            <a:rPr lang="en-US" sz="1800" dirty="0" smtClean="0">
              <a:solidFill>
                <a:schemeClr val="bg1"/>
              </a:solidFill>
              <a:effectLst>
                <a:outerShdw blurRad="38100" dist="38100" dir="2700000" algn="tl">
                  <a:srgbClr val="000000">
                    <a:alpha val="43137"/>
                  </a:srgbClr>
                </a:outerShdw>
              </a:effectLst>
            </a:rPr>
            <a:t>Microsoft Windows HPC Server 2008 R2</a:t>
          </a:r>
          <a:endParaRPr lang="en-US" sz="1800" dirty="0">
            <a:solidFill>
              <a:schemeClr val="bg1"/>
            </a:solidFill>
            <a:effectLst>
              <a:outerShdw blurRad="38100" dist="38100" dir="2700000" algn="tl">
                <a:srgbClr val="000000">
                  <a:alpha val="43137"/>
                </a:srgbClr>
              </a:outerShdw>
            </a:effectLst>
          </a:endParaRPr>
        </a:p>
      </dgm:t>
    </dgm:pt>
    <dgm:pt modelId="{F3C4EDD4-A066-442E-BA55-F8C55D6A9B0B}" type="parTrans" cxnId="{9506F551-3EC9-4FED-9125-D02F27206067}">
      <dgm:prSet/>
      <dgm:spPr/>
      <dgm:t>
        <a:bodyPr/>
        <a:lstStyle/>
        <a:p>
          <a:endParaRPr lang="en-US"/>
        </a:p>
      </dgm:t>
    </dgm:pt>
    <dgm:pt modelId="{5791871B-A250-4011-9D5F-EE4B21DB049C}" type="sibTrans" cxnId="{9506F551-3EC9-4FED-9125-D02F27206067}">
      <dgm:prSet/>
      <dgm:spPr/>
      <dgm:t>
        <a:bodyPr/>
        <a:lstStyle/>
        <a:p>
          <a:endParaRPr lang="en-US"/>
        </a:p>
      </dgm:t>
    </dgm:pt>
    <dgm:pt modelId="{FDCD41D1-DC85-4BA5-803C-DBCAFCABB5E8}">
      <dgm:prSet custT="1"/>
      <dgm:spPr/>
      <dgm:t>
        <a:bodyPr/>
        <a:lstStyle/>
        <a:p>
          <a:pPr rtl="0"/>
          <a:r>
            <a:rPr lang="en-US" sz="1600" dirty="0" smtClean="0"/>
            <a:t>Integrated Solution </a:t>
          </a:r>
          <a:br>
            <a:rPr lang="en-US" sz="1600" dirty="0" smtClean="0"/>
          </a:br>
          <a:r>
            <a:rPr lang="en-US" sz="1600" dirty="0" smtClean="0"/>
            <a:t>out-of-the-box </a:t>
          </a:r>
          <a:endParaRPr lang="en-US" sz="1600" dirty="0"/>
        </a:p>
      </dgm:t>
    </dgm:pt>
    <dgm:pt modelId="{B1ED46F2-81C3-4E47-82B5-5DD9AE02B123}" type="parTrans" cxnId="{4C5423C6-6F3C-4321-95AD-B2B320831603}">
      <dgm:prSet/>
      <dgm:spPr/>
      <dgm:t>
        <a:bodyPr/>
        <a:lstStyle/>
        <a:p>
          <a:endParaRPr lang="en-US"/>
        </a:p>
      </dgm:t>
    </dgm:pt>
    <dgm:pt modelId="{E3CCD9D6-1935-4A33-B026-B0A96E65F19A}" type="sibTrans" cxnId="{4C5423C6-6F3C-4321-95AD-B2B320831603}">
      <dgm:prSet/>
      <dgm:spPr/>
      <dgm:t>
        <a:bodyPr/>
        <a:lstStyle/>
        <a:p>
          <a:endParaRPr lang="en-US"/>
        </a:p>
      </dgm:t>
    </dgm:pt>
    <dgm:pt modelId="{2805A27B-708A-425B-9C92-CFEAA1479698}">
      <dgm:prSet custT="1"/>
      <dgm:spPr/>
      <dgm:t>
        <a:bodyPr/>
        <a:lstStyle/>
        <a:p>
          <a:pPr rtl="0"/>
          <a:r>
            <a:rPr lang="en-US" sz="1600" dirty="0" smtClean="0"/>
            <a:t>Leverages investment in Windows administration and tools</a:t>
          </a:r>
          <a:endParaRPr lang="en-US" sz="1600" dirty="0"/>
        </a:p>
      </dgm:t>
    </dgm:pt>
    <dgm:pt modelId="{7212BDC1-A51D-48A4-9335-F64DF35A6602}" type="parTrans" cxnId="{026876A5-F0A0-4021-A9E0-18CE8CEAE191}">
      <dgm:prSet/>
      <dgm:spPr/>
      <dgm:t>
        <a:bodyPr/>
        <a:lstStyle/>
        <a:p>
          <a:endParaRPr lang="en-US"/>
        </a:p>
      </dgm:t>
    </dgm:pt>
    <dgm:pt modelId="{91B7B877-00AB-4553-8990-44A2592D2651}" type="sibTrans" cxnId="{026876A5-F0A0-4021-A9E0-18CE8CEAE191}">
      <dgm:prSet/>
      <dgm:spPr/>
      <dgm:t>
        <a:bodyPr/>
        <a:lstStyle/>
        <a:p>
          <a:endParaRPr lang="en-US"/>
        </a:p>
      </dgm:t>
    </dgm:pt>
    <dgm:pt modelId="{881897BB-EF19-4276-82AE-D61DAFB14F9C}">
      <dgm:prSet custT="1"/>
      <dgm:spPr/>
      <dgm:t>
        <a:bodyPr/>
        <a:lstStyle/>
        <a:p>
          <a:pPr rtl="0"/>
          <a:r>
            <a:rPr lang="en-US" sz="1600" dirty="0" smtClean="0"/>
            <a:t>Makes cluster operation easy and secure as a single system</a:t>
          </a:r>
          <a:endParaRPr lang="en-US" sz="2000" dirty="0"/>
        </a:p>
      </dgm:t>
    </dgm:pt>
    <dgm:pt modelId="{2AA6A069-A18C-40C1-8A92-2567F42330BB}" type="parTrans" cxnId="{21D54AFF-D743-4D03-96EF-5F723057FDCA}">
      <dgm:prSet/>
      <dgm:spPr/>
      <dgm:t>
        <a:bodyPr/>
        <a:lstStyle/>
        <a:p>
          <a:endParaRPr lang="en-US"/>
        </a:p>
      </dgm:t>
    </dgm:pt>
    <dgm:pt modelId="{27F0E028-7F26-4AAA-8271-5C55D1A87D91}" type="sibTrans" cxnId="{21D54AFF-D743-4D03-96EF-5F723057FDCA}">
      <dgm:prSet/>
      <dgm:spPr/>
      <dgm:t>
        <a:bodyPr/>
        <a:lstStyle/>
        <a:p>
          <a:endParaRPr lang="en-US"/>
        </a:p>
      </dgm:t>
    </dgm:pt>
    <dgm:pt modelId="{241E7D87-40B8-4C97-B04A-5A819F3C48CD}">
      <dgm:prSet custT="1"/>
      <dgm:spPr/>
      <dgm:t>
        <a:bodyPr/>
        <a:lstStyle/>
        <a:p>
          <a:pPr rtl="0"/>
          <a:r>
            <a:rPr lang="en-US" sz="1600" dirty="0" smtClean="0"/>
            <a:t>SDK</a:t>
          </a:r>
          <a:endParaRPr lang="en-US" sz="1600" dirty="0"/>
        </a:p>
      </dgm:t>
    </dgm:pt>
    <dgm:pt modelId="{B026BAE5-0449-446C-B245-B244E7783964}" type="parTrans" cxnId="{C13CB4B7-0AEC-4934-B392-74374E025D3B}">
      <dgm:prSet/>
      <dgm:spPr/>
      <dgm:t>
        <a:bodyPr/>
        <a:lstStyle/>
        <a:p>
          <a:endParaRPr lang="en-US"/>
        </a:p>
      </dgm:t>
    </dgm:pt>
    <dgm:pt modelId="{27CCD1B3-98A6-4097-9D11-55EC68A37D25}" type="sibTrans" cxnId="{C13CB4B7-0AEC-4934-B392-74374E025D3B}">
      <dgm:prSet/>
      <dgm:spPr/>
      <dgm:t>
        <a:bodyPr/>
        <a:lstStyle/>
        <a:p>
          <a:endParaRPr lang="en-US"/>
        </a:p>
      </dgm:t>
    </dgm:pt>
    <dgm:pt modelId="{05E6822C-61EE-41E9-B885-48BB074AFDD7}" type="pres">
      <dgm:prSet presAssocID="{955949B4-46A4-48B0-929E-A38736FF0043}" presName="Name0" presStyleCnt="0">
        <dgm:presLayoutVars>
          <dgm:dir/>
          <dgm:animLvl val="lvl"/>
          <dgm:resizeHandles val="exact"/>
        </dgm:presLayoutVars>
      </dgm:prSet>
      <dgm:spPr/>
      <dgm:t>
        <a:bodyPr/>
        <a:lstStyle/>
        <a:p>
          <a:endParaRPr lang="en-US"/>
        </a:p>
      </dgm:t>
    </dgm:pt>
    <dgm:pt modelId="{C565E497-8703-428D-9B46-79CEA1C33B20}" type="pres">
      <dgm:prSet presAssocID="{733D5F43-DFFF-4E52-A2A5-41C2823B6975}" presName="composite" presStyleCnt="0"/>
      <dgm:spPr/>
      <dgm:t>
        <a:bodyPr/>
        <a:lstStyle/>
        <a:p>
          <a:endParaRPr lang="en-US"/>
        </a:p>
      </dgm:t>
    </dgm:pt>
    <dgm:pt modelId="{203E7B3D-4EF6-47CE-8877-03ADF6D5A1DD}" type="pres">
      <dgm:prSet presAssocID="{733D5F43-DFFF-4E52-A2A5-41C2823B6975}" presName="parTx" presStyleLbl="alignNode1" presStyleIdx="0" presStyleCnt="3" custScaleX="93201" custScaleY="88251" custLinFactNeighborX="-9577" custLinFactNeighborY="1462">
        <dgm:presLayoutVars>
          <dgm:chMax val="0"/>
          <dgm:chPref val="0"/>
          <dgm:bulletEnabled val="1"/>
        </dgm:presLayoutVars>
      </dgm:prSet>
      <dgm:spPr/>
      <dgm:t>
        <a:bodyPr/>
        <a:lstStyle/>
        <a:p>
          <a:endParaRPr lang="en-US"/>
        </a:p>
      </dgm:t>
    </dgm:pt>
    <dgm:pt modelId="{F67B3226-4504-4AC0-917C-2D6F0BC8F03E}" type="pres">
      <dgm:prSet presAssocID="{733D5F43-DFFF-4E52-A2A5-41C2823B6975}" presName="desTx" presStyleLbl="alignAccFollowNode1" presStyleIdx="0" presStyleCnt="3" custScaleX="93201" custScaleY="88251">
        <dgm:presLayoutVars>
          <dgm:bulletEnabled val="1"/>
        </dgm:presLayoutVars>
      </dgm:prSet>
      <dgm:spPr/>
      <dgm:t>
        <a:bodyPr/>
        <a:lstStyle/>
        <a:p>
          <a:endParaRPr lang="en-US"/>
        </a:p>
      </dgm:t>
    </dgm:pt>
    <dgm:pt modelId="{8DF40B59-D636-474C-8743-E3A59668A0BE}" type="pres">
      <dgm:prSet presAssocID="{604B092F-600A-486F-8526-C8E4CD111168}" presName="space" presStyleCnt="0"/>
      <dgm:spPr/>
      <dgm:t>
        <a:bodyPr/>
        <a:lstStyle/>
        <a:p>
          <a:endParaRPr lang="en-US"/>
        </a:p>
      </dgm:t>
    </dgm:pt>
    <dgm:pt modelId="{F7D0B88F-DF69-4634-B0A5-7C6C7932944A}" type="pres">
      <dgm:prSet presAssocID="{643B17FC-738B-4E8E-ACC9-352B6FB2CFD8}" presName="composite" presStyleCnt="0"/>
      <dgm:spPr/>
      <dgm:t>
        <a:bodyPr/>
        <a:lstStyle/>
        <a:p>
          <a:endParaRPr lang="en-US"/>
        </a:p>
      </dgm:t>
    </dgm:pt>
    <dgm:pt modelId="{DD1BE4FD-CD6F-4BB1-8B14-DD37CD92FC51}" type="pres">
      <dgm:prSet presAssocID="{643B17FC-738B-4E8E-ACC9-352B6FB2CFD8}" presName="parTx" presStyleLbl="alignNode1" presStyleIdx="1" presStyleCnt="3" custScaleX="93201" custScaleY="88251">
        <dgm:presLayoutVars>
          <dgm:chMax val="0"/>
          <dgm:chPref val="0"/>
          <dgm:bulletEnabled val="1"/>
        </dgm:presLayoutVars>
      </dgm:prSet>
      <dgm:spPr/>
      <dgm:t>
        <a:bodyPr/>
        <a:lstStyle/>
        <a:p>
          <a:endParaRPr lang="en-US"/>
        </a:p>
      </dgm:t>
    </dgm:pt>
    <dgm:pt modelId="{5701B78F-FA02-409E-A743-E50649B85CC6}" type="pres">
      <dgm:prSet presAssocID="{643B17FC-738B-4E8E-ACC9-352B6FB2CFD8}" presName="desTx" presStyleLbl="alignAccFollowNode1" presStyleIdx="1" presStyleCnt="3" custScaleX="93201" custScaleY="88251">
        <dgm:presLayoutVars>
          <dgm:bulletEnabled val="1"/>
        </dgm:presLayoutVars>
      </dgm:prSet>
      <dgm:spPr/>
      <dgm:t>
        <a:bodyPr/>
        <a:lstStyle/>
        <a:p>
          <a:endParaRPr lang="en-US"/>
        </a:p>
      </dgm:t>
    </dgm:pt>
    <dgm:pt modelId="{F6A87024-693B-45D1-B00A-0533AD4DEBC3}" type="pres">
      <dgm:prSet presAssocID="{13745513-284C-46C4-8584-7C5A5BFB2284}" presName="space" presStyleCnt="0"/>
      <dgm:spPr/>
      <dgm:t>
        <a:bodyPr/>
        <a:lstStyle/>
        <a:p>
          <a:endParaRPr lang="en-US"/>
        </a:p>
      </dgm:t>
    </dgm:pt>
    <dgm:pt modelId="{277F1846-9947-424B-BD91-B6935A948008}" type="pres">
      <dgm:prSet presAssocID="{A283191E-151E-4B06-A47C-816450746B98}" presName="composite" presStyleCnt="0"/>
      <dgm:spPr/>
      <dgm:t>
        <a:bodyPr/>
        <a:lstStyle/>
        <a:p>
          <a:endParaRPr lang="en-US"/>
        </a:p>
      </dgm:t>
    </dgm:pt>
    <dgm:pt modelId="{2C2F780D-F656-4CDD-8166-9F6A7A09083A}" type="pres">
      <dgm:prSet presAssocID="{A283191E-151E-4B06-A47C-816450746B98}" presName="parTx" presStyleLbl="alignNode1" presStyleIdx="2" presStyleCnt="3" custScaleX="93201" custScaleY="88251">
        <dgm:presLayoutVars>
          <dgm:chMax val="0"/>
          <dgm:chPref val="0"/>
          <dgm:bulletEnabled val="1"/>
        </dgm:presLayoutVars>
      </dgm:prSet>
      <dgm:spPr/>
      <dgm:t>
        <a:bodyPr/>
        <a:lstStyle/>
        <a:p>
          <a:endParaRPr lang="en-US"/>
        </a:p>
      </dgm:t>
    </dgm:pt>
    <dgm:pt modelId="{97099789-1F84-481A-982E-A56321D222C4}" type="pres">
      <dgm:prSet presAssocID="{A283191E-151E-4B06-A47C-816450746B98}" presName="desTx" presStyleLbl="alignAccFollowNode1" presStyleIdx="2" presStyleCnt="3" custScaleX="93201" custScaleY="88251">
        <dgm:presLayoutVars>
          <dgm:bulletEnabled val="1"/>
        </dgm:presLayoutVars>
      </dgm:prSet>
      <dgm:spPr/>
      <dgm:t>
        <a:bodyPr/>
        <a:lstStyle/>
        <a:p>
          <a:endParaRPr lang="en-US"/>
        </a:p>
      </dgm:t>
    </dgm:pt>
  </dgm:ptLst>
  <dgm:cxnLst>
    <dgm:cxn modelId="{6D94DA1C-0F05-4200-8CCE-E0EACD73B8CF}" srcId="{955949B4-46A4-48B0-929E-A38736FF0043}" destId="{733D5F43-DFFF-4E52-A2A5-41C2823B6975}" srcOrd="0" destOrd="0" parTransId="{11625B9E-768D-4A3A-BC58-94F45FCAC165}" sibTransId="{604B092F-600A-486F-8526-C8E4CD111168}"/>
    <dgm:cxn modelId="{53DB3038-1875-4A91-A351-DE264493FF5F}" type="presOf" srcId="{DA72E6AB-63CB-426B-9335-7151670E47EA}" destId="{5701B78F-FA02-409E-A743-E50649B85CC6}" srcOrd="0" destOrd="2" presId="urn:microsoft.com/office/officeart/2005/8/layout/hList1"/>
    <dgm:cxn modelId="{DBF53E4F-9F35-4D17-845B-2D082D675198}" type="presOf" srcId="{BC93A764-4993-45E5-8F5B-37AE535146D0}" destId="{5701B78F-FA02-409E-A743-E50649B85CC6}" srcOrd="0" destOrd="3" presId="urn:microsoft.com/office/officeart/2005/8/layout/hList1"/>
    <dgm:cxn modelId="{C2A5ADCF-DE85-40E7-B6E4-B42C88466DD7}" type="presOf" srcId="{C8D20DCD-4EB1-4A55-AEEB-A89714918907}" destId="{5701B78F-FA02-409E-A743-E50649B85CC6}" srcOrd="0" destOrd="0" presId="urn:microsoft.com/office/officeart/2005/8/layout/hList1"/>
    <dgm:cxn modelId="{B657E267-3A8C-4850-B294-A36083099E2D}" srcId="{733D5F43-DFFF-4E52-A2A5-41C2823B6975}" destId="{C33A49F5-AF25-46CA-8E14-9C898818D6C6}" srcOrd="1" destOrd="0" parTransId="{6F92CCFF-5B9F-47D2-8C7A-065AE8D5B53F}" sibTransId="{31E51FED-7159-4DBC-A950-48E29303DAB0}"/>
    <dgm:cxn modelId="{4ACCBF79-BFF3-49E9-A27B-9AF3DCB47B74}" type="presOf" srcId="{241E7D87-40B8-4C97-B04A-5A819F3C48CD}" destId="{5701B78F-FA02-409E-A743-E50649B85CC6}" srcOrd="0" destOrd="4" presId="urn:microsoft.com/office/officeart/2005/8/layout/hList1"/>
    <dgm:cxn modelId="{21D54AFF-D743-4D03-96EF-5F723057FDCA}" srcId="{A283191E-151E-4B06-A47C-816450746B98}" destId="{881897BB-EF19-4276-82AE-D61DAFB14F9C}" srcOrd="2" destOrd="0" parTransId="{2AA6A069-A18C-40C1-8A92-2567F42330BB}" sibTransId="{27F0E028-7F26-4AAA-8271-5C55D1A87D91}"/>
    <dgm:cxn modelId="{5B4CFDA6-FADC-46B9-AB50-39F5FC5FC913}" srcId="{643B17FC-738B-4E8E-ACC9-352B6FB2CFD8}" destId="{BC93A764-4993-45E5-8F5B-37AE535146D0}" srcOrd="3" destOrd="0" parTransId="{11539492-A7FA-42C6-8762-226BA07009CC}" sibTransId="{9C621F2F-42CB-4B85-BA27-FB5552D6DDE4}"/>
    <dgm:cxn modelId="{E98AEB48-9A32-4B13-93D3-0DAC2F3877F7}" type="presOf" srcId="{2E02E3A0-61E2-4E59-8ED9-88CCEEFF472E}" destId="{F67B3226-4504-4AC0-917C-2D6F0BC8F03E}" srcOrd="0" destOrd="0" presId="urn:microsoft.com/office/officeart/2005/8/layout/hList1"/>
    <dgm:cxn modelId="{9506F551-3EC9-4FED-9125-D02F27206067}" srcId="{955949B4-46A4-48B0-929E-A38736FF0043}" destId="{A283191E-151E-4B06-A47C-816450746B98}" srcOrd="2" destOrd="0" parTransId="{F3C4EDD4-A066-442E-BA55-F8C55D6A9B0B}" sibTransId="{5791871B-A250-4011-9D5F-EE4B21DB049C}"/>
    <dgm:cxn modelId="{0D6EDEFC-6FF6-4ED1-9C6F-A00C1E445727}" type="presOf" srcId="{A283191E-151E-4B06-A47C-816450746B98}" destId="{2C2F780D-F656-4CDD-8166-9F6A7A09083A}" srcOrd="0" destOrd="0" presId="urn:microsoft.com/office/officeart/2005/8/layout/hList1"/>
    <dgm:cxn modelId="{8D76E60D-2552-40AB-875D-5726828EE115}" srcId="{733D5F43-DFFF-4E52-A2A5-41C2823B6975}" destId="{2E02E3A0-61E2-4E59-8ED9-88CCEEFF472E}" srcOrd="0" destOrd="0" parTransId="{6A43C901-FBD9-41EC-9A78-BFB47FFA58D9}" sibTransId="{94E65913-63E5-4C4B-AD59-44EB5B3D6B7E}"/>
    <dgm:cxn modelId="{D98964CB-4587-4A4C-96B2-0AED580533EF}" type="presOf" srcId="{FDCD41D1-DC85-4BA5-803C-DBCAFCABB5E8}" destId="{97099789-1F84-481A-982E-A56321D222C4}" srcOrd="0" destOrd="0" presId="urn:microsoft.com/office/officeart/2005/8/layout/hList1"/>
    <dgm:cxn modelId="{E33AAF97-B8C4-4AEA-AFFE-2D231346AFD6}" type="presOf" srcId="{881897BB-EF19-4276-82AE-D61DAFB14F9C}" destId="{97099789-1F84-481A-982E-A56321D222C4}" srcOrd="0" destOrd="2" presId="urn:microsoft.com/office/officeart/2005/8/layout/hList1"/>
    <dgm:cxn modelId="{C13CB4B7-0AEC-4934-B392-74374E025D3B}" srcId="{643B17FC-738B-4E8E-ACC9-352B6FB2CFD8}" destId="{241E7D87-40B8-4C97-B04A-5A819F3C48CD}" srcOrd="4" destOrd="0" parTransId="{B026BAE5-0449-446C-B245-B244E7783964}" sibTransId="{27CCD1B3-98A6-4097-9D11-55EC68A37D25}"/>
    <dgm:cxn modelId="{22B311AD-4466-4344-9523-9DD902A59945}" type="presOf" srcId="{955949B4-46A4-48B0-929E-A38736FF0043}" destId="{05E6822C-61EE-41E9-B885-48BB074AFDD7}" srcOrd="0" destOrd="0" presId="urn:microsoft.com/office/officeart/2005/8/layout/hList1"/>
    <dgm:cxn modelId="{C7849536-AF89-4260-93EB-88699B829D9A}" type="presOf" srcId="{2805A27B-708A-425B-9C92-CFEAA1479698}" destId="{97099789-1F84-481A-982E-A56321D222C4}" srcOrd="0" destOrd="1" presId="urn:microsoft.com/office/officeart/2005/8/layout/hList1"/>
    <dgm:cxn modelId="{026876A5-F0A0-4021-A9E0-18CE8CEAE191}" srcId="{A283191E-151E-4B06-A47C-816450746B98}" destId="{2805A27B-708A-425B-9C92-CFEAA1479698}" srcOrd="1" destOrd="0" parTransId="{7212BDC1-A51D-48A4-9335-F64DF35A6602}" sibTransId="{91B7B877-00AB-4553-8990-44A2592D2651}"/>
    <dgm:cxn modelId="{4C5423C6-6F3C-4321-95AD-B2B320831603}" srcId="{A283191E-151E-4B06-A47C-816450746B98}" destId="{FDCD41D1-DC85-4BA5-803C-DBCAFCABB5E8}" srcOrd="0" destOrd="0" parTransId="{B1ED46F2-81C3-4E47-82B5-5DD9AE02B123}" sibTransId="{E3CCD9D6-1935-4A33-B026-B0A96E65F19A}"/>
    <dgm:cxn modelId="{C314E19A-F407-44A9-A0F5-A6060413B430}" type="presOf" srcId="{733D5F43-DFFF-4E52-A2A5-41C2823B6975}" destId="{203E7B3D-4EF6-47CE-8877-03ADF6D5A1DD}" srcOrd="0" destOrd="0" presId="urn:microsoft.com/office/officeart/2005/8/layout/hList1"/>
    <dgm:cxn modelId="{56E1EAF4-41F5-44A9-821E-E188BC4C8189}" srcId="{643B17FC-738B-4E8E-ACC9-352B6FB2CFD8}" destId="{890407EB-CE7A-405E-8CCA-D7BB27D274E5}" srcOrd="1" destOrd="0" parTransId="{2A9AA07C-B11A-4A36-8D22-548F8A158D2F}" sibTransId="{31FF9662-37FC-42F3-8F6B-7DA337D61F71}"/>
    <dgm:cxn modelId="{FA9100CE-4190-4E9A-9D41-DBF71AACFDCF}" srcId="{643B17FC-738B-4E8E-ACC9-352B6FB2CFD8}" destId="{C8D20DCD-4EB1-4A55-AEEB-A89714918907}" srcOrd="0" destOrd="0" parTransId="{58470B82-55BC-4D2C-B86A-6740D12DB85A}" sibTransId="{A2C15126-D6AC-4656-8597-2A1124842D3C}"/>
    <dgm:cxn modelId="{E5CDA04B-C6E0-4F57-AB53-5FA33842E797}" type="presOf" srcId="{643B17FC-738B-4E8E-ACC9-352B6FB2CFD8}" destId="{DD1BE4FD-CD6F-4BB1-8B14-DD37CD92FC51}" srcOrd="0" destOrd="0" presId="urn:microsoft.com/office/officeart/2005/8/layout/hList1"/>
    <dgm:cxn modelId="{E89F63CE-8601-4010-B9D1-5C634CDC1743}" srcId="{955949B4-46A4-48B0-929E-A38736FF0043}" destId="{643B17FC-738B-4E8E-ACC9-352B6FB2CFD8}" srcOrd="1" destOrd="0" parTransId="{9508902C-365C-4944-858A-A4CD0B36CF4C}" sibTransId="{13745513-284C-46C4-8584-7C5A5BFB2284}"/>
    <dgm:cxn modelId="{0CDD77AF-CD1E-4878-AFC6-5EFD5B7A33F0}" type="presOf" srcId="{890407EB-CE7A-405E-8CCA-D7BB27D274E5}" destId="{5701B78F-FA02-409E-A743-E50649B85CC6}" srcOrd="0" destOrd="1" presId="urn:microsoft.com/office/officeart/2005/8/layout/hList1"/>
    <dgm:cxn modelId="{1E8390D8-0A7A-492E-BD2E-12F8A3A54419}" srcId="{643B17FC-738B-4E8E-ACC9-352B6FB2CFD8}" destId="{DA72E6AB-63CB-426B-9335-7151670E47EA}" srcOrd="2" destOrd="0" parTransId="{69D57E69-0247-4520-B15A-ACDA1EAF2D50}" sibTransId="{8803D6F8-4873-44CF-9DE3-64D0D5681633}"/>
    <dgm:cxn modelId="{FE4630D5-DB59-454E-9F7C-6A4766AB345C}" type="presOf" srcId="{C33A49F5-AF25-46CA-8E14-9C898818D6C6}" destId="{F67B3226-4504-4AC0-917C-2D6F0BC8F03E}" srcOrd="0" destOrd="1" presId="urn:microsoft.com/office/officeart/2005/8/layout/hList1"/>
    <dgm:cxn modelId="{90384F3F-0187-4ACD-A791-0788696F8F37}" type="presParOf" srcId="{05E6822C-61EE-41E9-B885-48BB074AFDD7}" destId="{C565E497-8703-428D-9B46-79CEA1C33B20}" srcOrd="0" destOrd="0" presId="urn:microsoft.com/office/officeart/2005/8/layout/hList1"/>
    <dgm:cxn modelId="{BFDEBB28-E5D9-47C2-94CC-7AB5FD10126C}" type="presParOf" srcId="{C565E497-8703-428D-9B46-79CEA1C33B20}" destId="{203E7B3D-4EF6-47CE-8877-03ADF6D5A1DD}" srcOrd="0" destOrd="0" presId="urn:microsoft.com/office/officeart/2005/8/layout/hList1"/>
    <dgm:cxn modelId="{9DED4CE3-2C54-4671-BF29-014FD2EE41F8}" type="presParOf" srcId="{C565E497-8703-428D-9B46-79CEA1C33B20}" destId="{F67B3226-4504-4AC0-917C-2D6F0BC8F03E}" srcOrd="1" destOrd="0" presId="urn:microsoft.com/office/officeart/2005/8/layout/hList1"/>
    <dgm:cxn modelId="{F966E6C0-F88C-409B-B54B-976E4215D326}" type="presParOf" srcId="{05E6822C-61EE-41E9-B885-48BB074AFDD7}" destId="{8DF40B59-D636-474C-8743-E3A59668A0BE}" srcOrd="1" destOrd="0" presId="urn:microsoft.com/office/officeart/2005/8/layout/hList1"/>
    <dgm:cxn modelId="{865F742F-173B-4DDA-8937-758D70029496}" type="presParOf" srcId="{05E6822C-61EE-41E9-B885-48BB074AFDD7}" destId="{F7D0B88F-DF69-4634-B0A5-7C6C7932944A}" srcOrd="2" destOrd="0" presId="urn:microsoft.com/office/officeart/2005/8/layout/hList1"/>
    <dgm:cxn modelId="{EF31A163-BB32-4244-8DFC-132FE9ED9B2B}" type="presParOf" srcId="{F7D0B88F-DF69-4634-B0A5-7C6C7932944A}" destId="{DD1BE4FD-CD6F-4BB1-8B14-DD37CD92FC51}" srcOrd="0" destOrd="0" presId="urn:microsoft.com/office/officeart/2005/8/layout/hList1"/>
    <dgm:cxn modelId="{59CE59CA-BEF7-4B14-8C68-F0DEDE78BBB6}" type="presParOf" srcId="{F7D0B88F-DF69-4634-B0A5-7C6C7932944A}" destId="{5701B78F-FA02-409E-A743-E50649B85CC6}" srcOrd="1" destOrd="0" presId="urn:microsoft.com/office/officeart/2005/8/layout/hList1"/>
    <dgm:cxn modelId="{7FFC880D-C5A0-414B-8975-53B224614DF1}" type="presParOf" srcId="{05E6822C-61EE-41E9-B885-48BB074AFDD7}" destId="{F6A87024-693B-45D1-B00A-0533AD4DEBC3}" srcOrd="3" destOrd="0" presId="urn:microsoft.com/office/officeart/2005/8/layout/hList1"/>
    <dgm:cxn modelId="{98E48547-7226-4D16-AD92-AA348B23AB32}" type="presParOf" srcId="{05E6822C-61EE-41E9-B885-48BB074AFDD7}" destId="{277F1846-9947-424B-BD91-B6935A948008}" srcOrd="4" destOrd="0" presId="urn:microsoft.com/office/officeart/2005/8/layout/hList1"/>
    <dgm:cxn modelId="{919AC609-D5FB-43DA-A5BA-6317F53583F8}" type="presParOf" srcId="{277F1846-9947-424B-BD91-B6935A948008}" destId="{2C2F780D-F656-4CDD-8166-9F6A7A09083A}" srcOrd="0" destOrd="0" presId="urn:microsoft.com/office/officeart/2005/8/layout/hList1"/>
    <dgm:cxn modelId="{34F36636-87F7-429A-B9C4-6845A7ACFB97}" type="presParOf" srcId="{277F1846-9947-424B-BD91-B6935A948008}" destId="{97099789-1F84-481A-982E-A56321D222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E7B3D-4EF6-47CE-8877-03ADF6D5A1DD}">
      <dsp:nvSpPr>
        <dsp:cNvPr id="0" name=""/>
        <dsp:cNvSpPr/>
      </dsp:nvSpPr>
      <dsp:spPr>
        <a:xfrm>
          <a:off x="0" y="508452"/>
          <a:ext cx="3336977" cy="766638"/>
        </a:xfrm>
        <a:prstGeom prst="rect">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effectLst>
                <a:outerShdw blurRad="38100" dist="38100" dir="2700000" algn="tl">
                  <a:srgbClr val="000000">
                    <a:alpha val="43137"/>
                  </a:srgbClr>
                </a:outerShdw>
              </a:effectLst>
            </a:rPr>
            <a:t>Windows Server Operating System</a:t>
          </a:r>
        </a:p>
        <a:p>
          <a:pPr lvl="0" algn="ctr" defTabSz="711200" rtl="0">
            <a:lnSpc>
              <a:spcPct val="90000"/>
            </a:lnSpc>
            <a:spcBef>
              <a:spcPct val="0"/>
            </a:spcBef>
            <a:spcAft>
              <a:spcPct val="35000"/>
            </a:spcAft>
          </a:pPr>
          <a:r>
            <a:rPr lang="en-US" sz="1600" kern="1200" dirty="0" smtClean="0">
              <a:solidFill>
                <a:schemeClr val="bg1"/>
              </a:solidFill>
              <a:effectLst>
                <a:outerShdw blurRad="38100" dist="38100" dir="2700000" algn="tl">
                  <a:srgbClr val="000000">
                    <a:alpha val="43137"/>
                  </a:srgbClr>
                </a:outerShdw>
              </a:effectLst>
            </a:rPr>
            <a:t>2008 R2</a:t>
          </a:r>
          <a:endParaRPr lang="en-US" sz="1600" kern="1200" dirty="0">
            <a:solidFill>
              <a:schemeClr val="bg1"/>
            </a:solidFill>
            <a:effectLst>
              <a:outerShdw blurRad="38100" dist="38100" dir="2700000" algn="tl">
                <a:srgbClr val="000000">
                  <a:alpha val="43137"/>
                </a:srgbClr>
              </a:outerShdw>
            </a:effectLst>
          </a:endParaRPr>
        </a:p>
      </dsp:txBody>
      <dsp:txXfrm>
        <a:off x="0" y="508452"/>
        <a:ext cx="3336977" cy="766638"/>
      </dsp:txXfrm>
    </dsp:sp>
    <dsp:sp modelId="{F67B3226-4504-4AC0-917C-2D6F0BC8F03E}">
      <dsp:nvSpPr>
        <dsp:cNvPr id="0" name=""/>
        <dsp:cNvSpPr/>
      </dsp:nvSpPr>
      <dsp:spPr>
        <a:xfrm>
          <a:off x="6568" y="1339962"/>
          <a:ext cx="3336977" cy="1931973"/>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Secure, </a:t>
          </a:r>
          <a:br>
            <a:rPr lang="en-US" sz="1600" kern="1200" dirty="0" smtClean="0"/>
          </a:br>
          <a:r>
            <a:rPr lang="en-US" sz="1600" kern="1200" dirty="0" smtClean="0"/>
            <a:t>Reliable, Tested</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Support for high performance hardware (x64, high-speed interconnects)</a:t>
          </a:r>
          <a:endParaRPr lang="en-US" sz="1600" kern="1200" dirty="0"/>
        </a:p>
      </dsp:txBody>
      <dsp:txXfrm>
        <a:off x="6568" y="1339962"/>
        <a:ext cx="3336977" cy="1931973"/>
      </dsp:txXfrm>
    </dsp:sp>
    <dsp:sp modelId="{DD1BE4FD-CD6F-4BB1-8B14-DD37CD92FC51}">
      <dsp:nvSpPr>
        <dsp:cNvPr id="0" name=""/>
        <dsp:cNvSpPr/>
      </dsp:nvSpPr>
      <dsp:spPr>
        <a:xfrm>
          <a:off x="3844803" y="495752"/>
          <a:ext cx="3336977" cy="766638"/>
        </a:xfrm>
        <a:prstGeom prst="rect">
          <a:avLst/>
        </a:prstGeom>
        <a:gradFill rotWithShape="0">
          <a:gsLst>
            <a:gs pos="0">
              <a:schemeClr val="accent4">
                <a:hueOff val="4132405"/>
                <a:satOff val="13136"/>
                <a:lumOff val="-8824"/>
                <a:alphaOff val="0"/>
                <a:shade val="58000"/>
                <a:satMod val="150000"/>
              </a:schemeClr>
            </a:gs>
            <a:gs pos="72000">
              <a:schemeClr val="accent4">
                <a:hueOff val="4132405"/>
                <a:satOff val="13136"/>
                <a:lumOff val="-8824"/>
                <a:alphaOff val="0"/>
                <a:tint val="90000"/>
                <a:satMod val="135000"/>
              </a:schemeClr>
            </a:gs>
            <a:gs pos="100000">
              <a:schemeClr val="accent4">
                <a:hueOff val="4132405"/>
                <a:satOff val="13136"/>
                <a:lumOff val="-8824"/>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HPC Pack</a:t>
          </a:r>
          <a:endParaRPr lang="en-US" sz="1800" kern="1200" dirty="0">
            <a:solidFill>
              <a:schemeClr val="bg1"/>
            </a:solidFill>
            <a:effectLst>
              <a:outerShdw blurRad="38100" dist="38100" dir="2700000" algn="tl">
                <a:srgbClr val="000000">
                  <a:alpha val="43137"/>
                </a:srgbClr>
              </a:outerShdw>
            </a:effectLst>
          </a:endParaRPr>
        </a:p>
      </dsp:txBody>
      <dsp:txXfrm>
        <a:off x="3844803" y="495752"/>
        <a:ext cx="3336977" cy="766638"/>
      </dsp:txXfrm>
    </dsp:sp>
    <dsp:sp modelId="{5701B78F-FA02-409E-A743-E50649B85CC6}">
      <dsp:nvSpPr>
        <dsp:cNvPr id="0" name=""/>
        <dsp:cNvSpPr/>
      </dsp:nvSpPr>
      <dsp:spPr>
        <a:xfrm>
          <a:off x="3844803" y="1339962"/>
          <a:ext cx="3336977" cy="1931973"/>
        </a:xfrm>
        <a:prstGeom prst="rect">
          <a:avLst/>
        </a:prstGeom>
        <a:solidFill>
          <a:schemeClr val="accent4">
            <a:tint val="40000"/>
            <a:alpha val="90000"/>
            <a:hueOff val="4505249"/>
            <a:satOff val="-13433"/>
            <a:lumOff val="-1479"/>
            <a:alphaOff val="0"/>
          </a:schemeClr>
        </a:solidFill>
        <a:ln w="9525" cap="flat" cmpd="sng" algn="ctr">
          <a:solidFill>
            <a:schemeClr val="accent4">
              <a:tint val="40000"/>
              <a:alpha val="90000"/>
              <a:hueOff val="4505249"/>
              <a:satOff val="-13433"/>
              <a:lumOff val="-1479"/>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Job Scheduler</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Resource Manager </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Cluster Management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Message Passing Interface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SDK</a:t>
          </a:r>
          <a:endParaRPr lang="en-US" sz="1600" kern="1200" dirty="0"/>
        </a:p>
      </dsp:txBody>
      <dsp:txXfrm>
        <a:off x="3844803" y="1339962"/>
        <a:ext cx="3336977" cy="1931973"/>
      </dsp:txXfrm>
    </dsp:sp>
    <dsp:sp modelId="{2C2F780D-F656-4CDD-8166-9F6A7A09083A}">
      <dsp:nvSpPr>
        <dsp:cNvPr id="0" name=""/>
        <dsp:cNvSpPr/>
      </dsp:nvSpPr>
      <dsp:spPr>
        <a:xfrm>
          <a:off x="7683038" y="495752"/>
          <a:ext cx="3336977" cy="766638"/>
        </a:xfrm>
        <a:prstGeom prst="rect">
          <a:avLst/>
        </a:prstGeom>
        <a:gradFill rotWithShape="0">
          <a:gsLst>
            <a:gs pos="0">
              <a:schemeClr val="accent4">
                <a:hueOff val="8264810"/>
                <a:satOff val="26272"/>
                <a:lumOff val="-17648"/>
                <a:alphaOff val="0"/>
                <a:shade val="58000"/>
                <a:satMod val="150000"/>
              </a:schemeClr>
            </a:gs>
            <a:gs pos="72000">
              <a:schemeClr val="accent4">
                <a:hueOff val="8264810"/>
                <a:satOff val="26272"/>
                <a:lumOff val="-17648"/>
                <a:alphaOff val="0"/>
                <a:tint val="90000"/>
                <a:satMod val="135000"/>
              </a:schemeClr>
            </a:gs>
            <a:gs pos="100000">
              <a:schemeClr val="accent4">
                <a:hueOff val="8264810"/>
                <a:satOff val="26272"/>
                <a:lumOff val="-17648"/>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Microsoft Windows HPC Server 2008 R2</a:t>
          </a:r>
          <a:endParaRPr lang="en-US" sz="1800" kern="1200" dirty="0">
            <a:solidFill>
              <a:schemeClr val="bg1"/>
            </a:solidFill>
            <a:effectLst>
              <a:outerShdw blurRad="38100" dist="38100" dir="2700000" algn="tl">
                <a:srgbClr val="000000">
                  <a:alpha val="43137"/>
                </a:srgbClr>
              </a:outerShdw>
            </a:effectLst>
          </a:endParaRPr>
        </a:p>
      </dsp:txBody>
      <dsp:txXfrm>
        <a:off x="7683038" y="495752"/>
        <a:ext cx="3336977" cy="766638"/>
      </dsp:txXfrm>
    </dsp:sp>
    <dsp:sp modelId="{97099789-1F84-481A-982E-A56321D222C4}">
      <dsp:nvSpPr>
        <dsp:cNvPr id="0" name=""/>
        <dsp:cNvSpPr/>
      </dsp:nvSpPr>
      <dsp:spPr>
        <a:xfrm>
          <a:off x="7683038" y="1339962"/>
          <a:ext cx="3336977" cy="1931973"/>
        </a:xfrm>
        <a:prstGeom prst="rect">
          <a:avLst/>
        </a:prstGeom>
        <a:solidFill>
          <a:schemeClr val="accent4">
            <a:tint val="40000"/>
            <a:alpha val="90000"/>
            <a:hueOff val="9010497"/>
            <a:satOff val="-26866"/>
            <a:lumOff val="-2958"/>
            <a:alphaOff val="0"/>
          </a:schemeClr>
        </a:solidFill>
        <a:ln w="9525" cap="flat" cmpd="sng" algn="ctr">
          <a:solidFill>
            <a:schemeClr val="accent4">
              <a:tint val="40000"/>
              <a:alpha val="90000"/>
              <a:hueOff val="9010497"/>
              <a:satOff val="-26866"/>
              <a:lumOff val="-2958"/>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Integrated Solution </a:t>
          </a:r>
          <a:br>
            <a:rPr lang="en-US" sz="1600" kern="1200" dirty="0" smtClean="0"/>
          </a:br>
          <a:r>
            <a:rPr lang="en-US" sz="1600" kern="1200" dirty="0" smtClean="0"/>
            <a:t>out-of-the-box </a:t>
          </a:r>
          <a:endParaRPr lang="en-US" sz="1600" kern="1200" dirty="0"/>
        </a:p>
        <a:p>
          <a:pPr marL="171450" lvl="1" indent="-171450" algn="l" defTabSz="711200" rtl="0">
            <a:lnSpc>
              <a:spcPct val="90000"/>
            </a:lnSpc>
            <a:spcBef>
              <a:spcPct val="0"/>
            </a:spcBef>
            <a:spcAft>
              <a:spcPct val="15000"/>
            </a:spcAft>
            <a:buChar char="••"/>
          </a:pPr>
          <a:r>
            <a:rPr lang="en-US" sz="1600" kern="1200" dirty="0" smtClean="0"/>
            <a:t>Leverages investment in Windows administration and tools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Makes cluster operation easy and secure as a single system</a:t>
          </a:r>
          <a:endParaRPr lang="en-US" sz="2000" kern="1200" dirty="0"/>
        </a:p>
      </dsp:txBody>
      <dsp:txXfrm>
        <a:off x="7683038" y="1339962"/>
        <a:ext cx="3336977" cy="19319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s>
</file>

<file path=ppt/drawings/drawing1.xml><?xml version="1.0" encoding="utf-8"?>
<c:userShapes xmlns:c="http://schemas.openxmlformats.org/drawingml/2006/chart">
  <cdr:relSizeAnchor xmlns:cdr="http://schemas.openxmlformats.org/drawingml/2006/chartDrawing">
    <cdr:from>
      <cdr:x>0.14167</cdr:x>
      <cdr:y>0.93174</cdr:y>
    </cdr:from>
    <cdr:to>
      <cdr:x>0.72292</cdr:x>
      <cdr:y>0.97611</cdr:y>
    </cdr:to>
    <cdr:sp macro="" textlink="">
      <cdr:nvSpPr>
        <cdr:cNvPr id="2" name="TextBox 1"/>
        <cdr:cNvSpPr txBox="1"/>
      </cdr:nvSpPr>
      <cdr:spPr>
        <a:xfrm xmlns:a="http://schemas.openxmlformats.org/drawingml/2006/main">
          <a:off x="647700" y="2600325"/>
          <a:ext cx="2657475"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00944-63FC-42CE-A727-B1A329599C08}" type="datetimeFigureOut">
              <a:rPr lang="en-US" smtClean="0"/>
              <a:pPr/>
              <a:t>4/27/2011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1FFDF-9DD4-4B9E-B4D5-10E8309E4D5D}" type="slidenum">
              <a:rPr lang="en-US" smtClean="0"/>
              <a:pPr/>
              <a:t>‹#›</a:t>
            </a:fld>
            <a:endParaRPr lang="en-US"/>
          </a:p>
        </p:txBody>
      </p:sp>
    </p:spTree>
    <p:extLst>
      <p:ext uri="{BB962C8B-B14F-4D97-AF65-F5344CB8AC3E}">
        <p14:creationId xmlns:p14="http://schemas.microsoft.com/office/powerpoint/2010/main" val="11341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7B0CB-EC26-4778-9F56-634B12BDC106}" type="datetimeFigureOut">
              <a:rPr lang="en-US" smtClean="0"/>
              <a:pPr/>
              <a:t>4/27/2011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96863-C571-4131-8CA4-B1131FBD8BF2}" type="slidenum">
              <a:rPr lang="en-US" smtClean="0"/>
              <a:pPr/>
              <a:t>‹#›</a:t>
            </a:fld>
            <a:endParaRPr lang="en-US"/>
          </a:p>
        </p:txBody>
      </p:sp>
    </p:spTree>
    <p:extLst>
      <p:ext uri="{BB962C8B-B14F-4D97-AF65-F5344CB8AC3E}">
        <p14:creationId xmlns:p14="http://schemas.microsoft.com/office/powerpoint/2010/main" val="1964773678"/>
      </p:ext>
    </p:extLst>
  </p:cSld>
  <p:clrMap bg1="lt1" tx1="dk1" bg2="lt2" tx2="dk2" accent1="accent1" accent2="accent2" accent3="accent3" accent4="accent4" accent5="accent5" accent6="accent6" hlink="hlink" folHlink="folHlink"/>
  <p:notesStyle>
    <a:lvl1pPr marL="0" algn="l" defTabSz="1218835" rtl="0" eaLnBrk="1" latinLnBrk="0" hangingPunct="1">
      <a:defRPr sz="1600" kern="1200">
        <a:solidFill>
          <a:schemeClr val="tx1"/>
        </a:solidFill>
        <a:latin typeface="+mn-lt"/>
        <a:ea typeface="+mn-ea"/>
        <a:cs typeface="+mn-cs"/>
      </a:defRPr>
    </a:lvl1pPr>
    <a:lvl2pPr marL="609417" algn="l" defTabSz="1218835" rtl="0" eaLnBrk="1" latinLnBrk="0" hangingPunct="1">
      <a:defRPr sz="1600" kern="1200">
        <a:solidFill>
          <a:schemeClr val="tx1"/>
        </a:solidFill>
        <a:latin typeface="+mn-lt"/>
        <a:ea typeface="+mn-ea"/>
        <a:cs typeface="+mn-cs"/>
      </a:defRPr>
    </a:lvl2pPr>
    <a:lvl3pPr marL="1218835" algn="l" defTabSz="1218835" rtl="0" eaLnBrk="1" latinLnBrk="0" hangingPunct="1">
      <a:defRPr sz="1600" kern="1200">
        <a:solidFill>
          <a:schemeClr val="tx1"/>
        </a:solidFill>
        <a:latin typeface="+mn-lt"/>
        <a:ea typeface="+mn-ea"/>
        <a:cs typeface="+mn-cs"/>
      </a:defRPr>
    </a:lvl3pPr>
    <a:lvl4pPr marL="1828252" algn="l" defTabSz="1218835" rtl="0" eaLnBrk="1" latinLnBrk="0" hangingPunct="1">
      <a:defRPr sz="1600" kern="1200">
        <a:solidFill>
          <a:schemeClr val="tx1"/>
        </a:solidFill>
        <a:latin typeface="+mn-lt"/>
        <a:ea typeface="+mn-ea"/>
        <a:cs typeface="+mn-cs"/>
      </a:defRPr>
    </a:lvl4pPr>
    <a:lvl5pPr marL="2437669" algn="l" defTabSz="1218835" rtl="0" eaLnBrk="1" latinLnBrk="0" hangingPunct="1">
      <a:defRPr sz="1600" kern="1200">
        <a:solidFill>
          <a:schemeClr val="tx1"/>
        </a:solidFill>
        <a:latin typeface="+mn-lt"/>
        <a:ea typeface="+mn-ea"/>
        <a:cs typeface="+mn-cs"/>
      </a:defRPr>
    </a:lvl5pPr>
    <a:lvl6pPr marL="3047087" algn="l" defTabSz="1218835" rtl="0" eaLnBrk="1" latinLnBrk="0" hangingPunct="1">
      <a:defRPr sz="1600" kern="1200">
        <a:solidFill>
          <a:schemeClr val="tx1"/>
        </a:solidFill>
        <a:latin typeface="+mn-lt"/>
        <a:ea typeface="+mn-ea"/>
        <a:cs typeface="+mn-cs"/>
      </a:defRPr>
    </a:lvl6pPr>
    <a:lvl7pPr marL="3656503" algn="l" defTabSz="1218835" rtl="0" eaLnBrk="1" latinLnBrk="0" hangingPunct="1">
      <a:defRPr sz="1600" kern="1200">
        <a:solidFill>
          <a:schemeClr val="tx1"/>
        </a:solidFill>
        <a:latin typeface="+mn-lt"/>
        <a:ea typeface="+mn-ea"/>
        <a:cs typeface="+mn-cs"/>
      </a:defRPr>
    </a:lvl7pPr>
    <a:lvl8pPr marL="4265921" algn="l" defTabSz="1218835" rtl="0" eaLnBrk="1" latinLnBrk="0" hangingPunct="1">
      <a:defRPr sz="1600" kern="1200">
        <a:solidFill>
          <a:schemeClr val="tx1"/>
        </a:solidFill>
        <a:latin typeface="+mn-lt"/>
        <a:ea typeface="+mn-ea"/>
        <a:cs typeface="+mn-cs"/>
      </a:defRPr>
    </a:lvl8pPr>
    <a:lvl9pPr marL="4875337" algn="l" defTabSz="1218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4/27/2011 2:11 PM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77D334D-F565-45EA-A2A9-0BD3BFD13E03}" type="datetime8">
              <a:rPr lang="en-US" smtClean="0"/>
              <a:pPr>
                <a:defRPr/>
              </a:pPr>
              <a:t>4/27/2011 2:11 PM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E1EFC2EE-5C45-4793-B8B1-193D024E78A1}"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New column in the node management pane – “progress”.</a:t>
            </a:r>
          </a:p>
          <a:p>
            <a:r>
              <a:rPr lang="en-US" dirty="0" smtClean="0"/>
              <a:t>Sort on the column to detect the outliers.</a:t>
            </a:r>
          </a:p>
          <a:p>
            <a:r>
              <a:rPr lang="en-US" dirty="0" smtClean="0"/>
              <a:t>Drill down into the provisioning logs for more details.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25</a:t>
            </a:fld>
            <a:endParaRPr lang="en-US"/>
          </a:p>
        </p:txBody>
      </p:sp>
    </p:spTree>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a:pPr>
            <a:r>
              <a:rPr lang="en-US" sz="1200" dirty="0" smtClean="0"/>
              <a:t>Support for larger node counts</a:t>
            </a:r>
          </a:p>
          <a:p>
            <a:pPr lvl="0">
              <a:defRPr/>
            </a:pPr>
            <a:r>
              <a:rPr lang="en-US" sz="1200" dirty="0" smtClean="0"/>
              <a:t>Overlay or Stack views</a:t>
            </a:r>
          </a:p>
          <a:p>
            <a:pPr lvl="0">
              <a:defRPr/>
            </a:pPr>
            <a:r>
              <a:rPr lang="en-US" sz="1200" dirty="0" smtClean="0"/>
              <a:t>Zoom In/Out</a:t>
            </a:r>
          </a:p>
          <a:p>
            <a:pPr lvl="0"/>
            <a:r>
              <a:rPr lang="en-US" sz="1200" dirty="0" smtClean="0"/>
              <a:t>Filtering by Group, State, &amp; Health</a:t>
            </a:r>
          </a:p>
          <a:p>
            <a:pPr lvl="0">
              <a:defRPr/>
            </a:pPr>
            <a:r>
              <a:rPr lang="en-US" sz="1200" dirty="0" smtClean="0"/>
              <a:t>Custom Tabs or “Familiar List”</a:t>
            </a:r>
          </a:p>
          <a:p>
            <a:pPr lvl="0">
              <a:defRPr/>
            </a:pPr>
            <a:r>
              <a:rPr lang="en-US" sz="1200" dirty="0" smtClean="0"/>
              <a:t>Ability to customize Further…</a:t>
            </a:r>
          </a:p>
          <a:p>
            <a:pPr lvl="0">
              <a:defRPr/>
            </a:pPr>
            <a:r>
              <a:rPr lang="en-US" sz="1200" dirty="0" smtClean="0"/>
              <a:t>Overlay</a:t>
            </a:r>
            <a:r>
              <a:rPr lang="en-US" sz="1200" baseline="0" dirty="0" smtClean="0"/>
              <a:t> or stacking</a:t>
            </a:r>
          </a:p>
          <a:p>
            <a:pPr lvl="0">
              <a:defRPr/>
            </a:pPr>
            <a:r>
              <a:rPr lang="en-US" sz="1200" baseline="0" dirty="0" smtClean="0"/>
              <a:t>Max over interval</a:t>
            </a:r>
          </a:p>
          <a:p>
            <a:pPr lvl="0">
              <a:defRPr/>
            </a:pPr>
            <a:r>
              <a:rPr lang="en-US" sz="1200" baseline="0" dirty="0" smtClean="0"/>
              <a:t>Flip Scale</a:t>
            </a:r>
          </a:p>
          <a:p>
            <a:pPr lvl="0">
              <a:defRPr/>
            </a:pPr>
            <a:r>
              <a:rPr lang="en-US" sz="1200" baseline="0" dirty="0" smtClean="0"/>
              <a:t>Log scale</a:t>
            </a:r>
          </a:p>
          <a:p>
            <a:pPr lvl="0">
              <a:defRPr/>
            </a:pPr>
            <a:r>
              <a:rPr lang="en-US" sz="1200" baseline="0" dirty="0" smtClean="0"/>
              <a:t>Colors</a:t>
            </a:r>
          </a:p>
          <a:p>
            <a:pPr lvl="0">
              <a:defRPr/>
            </a:pPr>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26</a:t>
            </a:fld>
            <a:endParaRPr lang="en-US"/>
          </a:p>
        </p:txBody>
      </p:sp>
    </p:spTree>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27</a:t>
            </a:fld>
            <a:endParaRPr lang="en-US"/>
          </a:p>
        </p:txBody>
      </p:sp>
    </p:spTree>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smtClean="0"/>
              <a:t>PRE</a:t>
            </a:r>
          </a:p>
          <a:p>
            <a:pPr marL="342900" lvl="0" indent="-342900">
              <a:spcBef>
                <a:spcPct val="20000"/>
              </a:spcBef>
              <a:buFont typeface="Arial" pitchFamily="34" charset="0"/>
              <a:buChar char="•"/>
            </a:pPr>
            <a:r>
              <a:rPr lang="en-US" sz="1400" dirty="0" smtClean="0">
                <a:solidFill>
                  <a:srgbClr val="4F81BD">
                    <a:lumMod val="75000"/>
                  </a:srgbClr>
                </a:solidFill>
                <a:latin typeface="Verdana" pitchFamily="34" charset="0"/>
                <a:ea typeface="Verdana" pitchFamily="34" charset="0"/>
                <a:cs typeface="Verdana" pitchFamily="34" charset="0"/>
              </a:rPr>
              <a:t>Performs validation; prepares environment</a:t>
            </a:r>
          </a:p>
          <a:p>
            <a:pPr marL="342900" lvl="0" indent="-342900">
              <a:spcBef>
                <a:spcPct val="20000"/>
              </a:spcBef>
              <a:buFont typeface="Arial" pitchFamily="34" charset="0"/>
              <a:buChar char="•"/>
            </a:pPr>
            <a:r>
              <a:rPr lang="en-US" sz="1400" dirty="0" smtClean="0">
                <a:solidFill>
                  <a:srgbClr val="4F81BD">
                    <a:lumMod val="75000"/>
                  </a:srgbClr>
                </a:solidFill>
                <a:latin typeface="Verdana" pitchFamily="34" charset="0"/>
                <a:ea typeface="Verdana" pitchFamily="34" charset="0"/>
                <a:cs typeface="Verdana" pitchFamily="34" charset="0"/>
              </a:rPr>
              <a:t>Example: </a:t>
            </a:r>
            <a:r>
              <a:rPr lang="en-US" dirty="0" smtClean="0">
                <a:solidFill>
                  <a:srgbClr val="4F81BD">
                    <a:lumMod val="75000"/>
                  </a:srgbClr>
                </a:solidFill>
                <a:latin typeface="Verdana" pitchFamily="34" charset="0"/>
                <a:ea typeface="Verdana" pitchFamily="34" charset="0"/>
                <a:cs typeface="Verdana" pitchFamily="34" charset="0"/>
              </a:rPr>
              <a:t>Excel validation test only runs on nodes with </a:t>
            </a:r>
            <a:r>
              <a:rPr lang="en-US" i="1" dirty="0" smtClean="0">
                <a:solidFill>
                  <a:srgbClr val="4F81BD">
                    <a:lumMod val="75000"/>
                  </a:srgbClr>
                </a:solidFill>
                <a:latin typeface="Verdana" pitchFamily="34" charset="0"/>
                <a:ea typeface="Verdana" pitchFamily="34" charset="0"/>
                <a:cs typeface="Verdana" pitchFamily="34" charset="0"/>
              </a:rPr>
              <a:t>App A</a:t>
            </a:r>
            <a:r>
              <a:rPr lang="en-US" dirty="0" smtClean="0">
                <a:solidFill>
                  <a:srgbClr val="4F81BD">
                    <a:lumMod val="75000"/>
                  </a:srgbClr>
                </a:solidFill>
                <a:latin typeface="Verdana" pitchFamily="34" charset="0"/>
                <a:ea typeface="Verdana" pitchFamily="34" charset="0"/>
                <a:cs typeface="Verdana" pitchFamily="34" charset="0"/>
              </a:rPr>
              <a:t> installed. </a:t>
            </a:r>
            <a:r>
              <a:rPr lang="en-US" dirty="0" err="1" smtClean="0">
                <a:solidFill>
                  <a:srgbClr val="4F81BD">
                    <a:lumMod val="75000"/>
                  </a:srgbClr>
                </a:solidFill>
                <a:latin typeface="Verdana" pitchFamily="34" charset="0"/>
                <a:ea typeface="Verdana" pitchFamily="34" charset="0"/>
                <a:cs typeface="Verdana" pitchFamily="34" charset="0"/>
              </a:rPr>
              <a:t>PreStep</a:t>
            </a:r>
            <a:r>
              <a:rPr lang="en-US" dirty="0" smtClean="0">
                <a:solidFill>
                  <a:srgbClr val="4F81BD">
                    <a:lumMod val="75000"/>
                  </a:srgbClr>
                </a:solidFill>
                <a:latin typeface="Verdana" pitchFamily="34" charset="0"/>
                <a:ea typeface="Verdana" pitchFamily="34" charset="0"/>
                <a:cs typeface="Verdana" pitchFamily="34" charset="0"/>
              </a:rPr>
              <a:t> removes nodes without </a:t>
            </a:r>
            <a:r>
              <a:rPr lang="en-US" i="1" dirty="0" smtClean="0">
                <a:solidFill>
                  <a:srgbClr val="4F81BD">
                    <a:lumMod val="75000"/>
                  </a:srgbClr>
                </a:solidFill>
                <a:latin typeface="Verdana" pitchFamily="34" charset="0"/>
                <a:ea typeface="Verdana" pitchFamily="34" charset="0"/>
                <a:cs typeface="Verdana" pitchFamily="34" charset="0"/>
              </a:rPr>
              <a:t>App A </a:t>
            </a:r>
            <a:r>
              <a:rPr lang="en-US" dirty="0" smtClean="0">
                <a:solidFill>
                  <a:srgbClr val="4F81BD">
                    <a:lumMod val="75000"/>
                  </a:srgbClr>
                </a:solidFill>
                <a:latin typeface="Verdana" pitchFamily="34" charset="0"/>
                <a:ea typeface="Verdana" pitchFamily="34" charset="0"/>
                <a:cs typeface="Verdana" pitchFamily="34" charset="0"/>
              </a:rPr>
              <a:t>from selected nodes list</a:t>
            </a:r>
            <a:endParaRPr lang="en-US" sz="1400" dirty="0" smtClean="0"/>
          </a:p>
          <a:p>
            <a:endParaRPr lang="en-US" dirty="0" smtClean="0"/>
          </a:p>
          <a:p>
            <a:r>
              <a:rPr lang="en-US" b="1" dirty="0" smtClean="0"/>
              <a:t>RUN</a:t>
            </a:r>
          </a:p>
          <a:p>
            <a:pPr marL="285750" indent="-285750">
              <a:spcBef>
                <a:spcPct val="20000"/>
              </a:spcBef>
              <a:buFont typeface="Arial" pitchFamily="34" charset="0"/>
              <a:buChar char="•"/>
            </a:pPr>
            <a:r>
              <a:rPr lang="en-US" sz="1200" dirty="0" smtClean="0">
                <a:solidFill>
                  <a:srgbClr val="4F81BD">
                    <a:lumMod val="75000"/>
                  </a:srgbClr>
                </a:solidFill>
                <a:latin typeface="Verdana" pitchFamily="34" charset="0"/>
                <a:ea typeface="Verdana" pitchFamily="34" charset="0"/>
                <a:cs typeface="Verdana" pitchFamily="34" charset="0"/>
              </a:rPr>
              <a:t>Test execution</a:t>
            </a:r>
          </a:p>
          <a:p>
            <a:pPr marL="285750" indent="-285750">
              <a:spcBef>
                <a:spcPct val="20000"/>
              </a:spcBef>
              <a:buFont typeface="Arial" pitchFamily="34" charset="0"/>
              <a:buChar char="•"/>
            </a:pPr>
            <a:r>
              <a:rPr lang="en-US" sz="1200" dirty="0" smtClean="0">
                <a:solidFill>
                  <a:srgbClr val="4F81BD">
                    <a:lumMod val="75000"/>
                  </a:srgbClr>
                </a:solidFill>
                <a:latin typeface="Verdana" pitchFamily="34" charset="0"/>
                <a:ea typeface="Verdana" pitchFamily="34" charset="0"/>
                <a:cs typeface="Verdana" pitchFamily="34" charset="0"/>
              </a:rPr>
              <a:t>Run once on each compute node requested</a:t>
            </a:r>
          </a:p>
          <a:p>
            <a:pPr marL="285750" indent="-285750">
              <a:spcBef>
                <a:spcPct val="20000"/>
              </a:spcBef>
              <a:buFont typeface="Arial" pitchFamily="34" charset="0"/>
              <a:buChar char="•"/>
            </a:pPr>
            <a:r>
              <a:rPr lang="en-US" sz="1200" dirty="0" err="1" smtClean="0">
                <a:solidFill>
                  <a:srgbClr val="4F81BD">
                    <a:lumMod val="75000"/>
                  </a:srgbClr>
                </a:solidFill>
                <a:latin typeface="Verdana" pitchFamily="34" charset="0"/>
                <a:ea typeface="Verdana" pitchFamily="34" charset="0"/>
                <a:cs typeface="Verdana" pitchFamily="34" charset="0"/>
              </a:rPr>
              <a:t>Stdout</a:t>
            </a:r>
            <a:r>
              <a:rPr lang="en-US" sz="1200" dirty="0" smtClean="0">
                <a:solidFill>
                  <a:srgbClr val="4F81BD">
                    <a:lumMod val="75000"/>
                  </a:srgbClr>
                </a:solidFill>
                <a:latin typeface="Verdana" pitchFamily="34" charset="0"/>
                <a:ea typeface="Verdana" pitchFamily="34" charset="0"/>
                <a:cs typeface="Verdana" pitchFamily="34" charset="0"/>
              </a:rPr>
              <a:t> and </a:t>
            </a:r>
            <a:r>
              <a:rPr lang="en-US" sz="1200" dirty="0" err="1" smtClean="0">
                <a:solidFill>
                  <a:srgbClr val="4F81BD">
                    <a:lumMod val="75000"/>
                  </a:srgbClr>
                </a:solidFill>
                <a:latin typeface="Verdana" pitchFamily="34" charset="0"/>
                <a:ea typeface="Verdana" pitchFamily="34" charset="0"/>
                <a:cs typeface="Verdana" pitchFamily="34" charset="0"/>
              </a:rPr>
              <a:t>stderror</a:t>
            </a:r>
            <a:r>
              <a:rPr lang="en-US" sz="1200" dirty="0" smtClean="0">
                <a:solidFill>
                  <a:srgbClr val="4F81BD">
                    <a:lumMod val="75000"/>
                  </a:srgbClr>
                </a:solidFill>
                <a:latin typeface="Verdana" pitchFamily="34" charset="0"/>
                <a:ea typeface="Verdana" pitchFamily="34" charset="0"/>
                <a:cs typeface="Verdana" pitchFamily="34" charset="0"/>
              </a:rPr>
              <a:t> are saved on head node</a:t>
            </a:r>
          </a:p>
          <a:p>
            <a:endParaRPr lang="en-US" dirty="0" smtClean="0"/>
          </a:p>
          <a:p>
            <a:r>
              <a:rPr lang="en-US" b="1" dirty="0" smtClean="0"/>
              <a:t>POST</a:t>
            </a:r>
          </a:p>
          <a:p>
            <a:pPr marL="285750" indent="-285750">
              <a:spcBef>
                <a:spcPct val="20000"/>
              </a:spcBef>
              <a:buFont typeface="Arial" pitchFamily="34" charset="0"/>
              <a:buChar char="•"/>
            </a:pPr>
            <a:r>
              <a:rPr lang="en-US" sz="1200" dirty="0" smtClean="0">
                <a:solidFill>
                  <a:srgbClr val="4F81BD">
                    <a:lumMod val="75000"/>
                  </a:srgbClr>
                </a:solidFill>
                <a:latin typeface="Verdana" pitchFamily="34" charset="0"/>
                <a:ea typeface="Verdana" pitchFamily="34" charset="0"/>
                <a:cs typeface="Verdana" pitchFamily="34" charset="0"/>
              </a:rPr>
              <a:t>Aggregate and analyze results, prepare for display</a:t>
            </a:r>
            <a:endParaRPr lang="en-US" sz="800" dirty="0" smtClean="0">
              <a:solidFill>
                <a:srgbClr val="4F81BD">
                  <a:lumMod val="75000"/>
                </a:srgbClr>
              </a:solidFill>
              <a:latin typeface="Verdana" pitchFamily="34" charset="0"/>
              <a:ea typeface="Verdana" pitchFamily="34" charset="0"/>
              <a:cs typeface="Verdana" pitchFamily="34" charset="0"/>
            </a:endParaRPr>
          </a:p>
          <a:p>
            <a:pPr marL="285750" indent="-285750">
              <a:spcBef>
                <a:spcPct val="20000"/>
              </a:spcBef>
              <a:buFont typeface="Arial" pitchFamily="34" charset="0"/>
              <a:buChar char="•"/>
            </a:pPr>
            <a:r>
              <a:rPr lang="en-US" sz="1200" dirty="0" smtClean="0">
                <a:solidFill>
                  <a:srgbClr val="4F81BD">
                    <a:lumMod val="75000"/>
                  </a:srgbClr>
                </a:solidFill>
                <a:latin typeface="Verdana" pitchFamily="34" charset="0"/>
                <a:ea typeface="Verdana" pitchFamily="34" charset="0"/>
                <a:cs typeface="Verdana" pitchFamily="34" charset="0"/>
              </a:rPr>
              <a:t>Performs automated admin actions </a:t>
            </a:r>
            <a:endParaRPr lang="en-US" sz="800" dirty="0" smtClean="0">
              <a:solidFill>
                <a:srgbClr val="4F81BD">
                  <a:lumMod val="75000"/>
                </a:srgbClr>
              </a:solidFill>
              <a:latin typeface="Verdana" pitchFamily="34" charset="0"/>
              <a:ea typeface="Verdana" pitchFamily="34" charset="0"/>
              <a:cs typeface="Verdana" pitchFamily="34" charset="0"/>
            </a:endParaRPr>
          </a:p>
          <a:p>
            <a:pPr marL="285750" indent="-285750">
              <a:spcBef>
                <a:spcPct val="20000"/>
              </a:spcBef>
              <a:buFont typeface="Arial" pitchFamily="34" charset="0"/>
              <a:buChar char="•"/>
            </a:pPr>
            <a:r>
              <a:rPr lang="en-US" sz="1200" dirty="0" smtClean="0">
                <a:solidFill>
                  <a:srgbClr val="4F81BD">
                    <a:lumMod val="75000"/>
                  </a:srgbClr>
                </a:solidFill>
                <a:latin typeface="Verdana" pitchFamily="34" charset="0"/>
                <a:ea typeface="Verdana" pitchFamily="34" charset="0"/>
                <a:cs typeface="Verdana" pitchFamily="34" charset="0"/>
              </a:rPr>
              <a:t>Example: </a:t>
            </a:r>
            <a:r>
              <a:rPr lang="en-US" dirty="0" smtClean="0">
                <a:solidFill>
                  <a:srgbClr val="4F81BD">
                    <a:lumMod val="75000"/>
                  </a:srgbClr>
                </a:solidFill>
                <a:latin typeface="Verdana" pitchFamily="34" charset="0"/>
                <a:ea typeface="Verdana" pitchFamily="34" charset="0"/>
                <a:cs typeface="Verdana" pitchFamily="34" charset="0"/>
              </a:rPr>
              <a:t>In node health test, admin automates taking failed nodes offline in </a:t>
            </a:r>
            <a:r>
              <a:rPr lang="en-US" dirty="0" err="1" smtClean="0">
                <a:solidFill>
                  <a:srgbClr val="4F81BD">
                    <a:lumMod val="75000"/>
                  </a:srgbClr>
                </a:solidFill>
                <a:latin typeface="Verdana" pitchFamily="34" charset="0"/>
                <a:ea typeface="Verdana" pitchFamily="34" charset="0"/>
                <a:cs typeface="Verdana" pitchFamily="34" charset="0"/>
              </a:rPr>
              <a:t>PostStep</a:t>
            </a:r>
            <a:endParaRPr lang="en-US" dirty="0" smtClean="0">
              <a:solidFill>
                <a:srgbClr val="4F81BD">
                  <a:lumMod val="75000"/>
                </a:srgbClr>
              </a:solidFill>
              <a:latin typeface="Verdana" pitchFamily="34" charset="0"/>
              <a:ea typeface="Verdana" pitchFamily="34" charset="0"/>
              <a:cs typeface="Verdana" pitchFamily="34" charset="0"/>
            </a:endParaRPr>
          </a:p>
          <a:p>
            <a:endParaRPr lang="en-US" dirty="0" smtClean="0"/>
          </a:p>
        </p:txBody>
      </p:sp>
      <p:sp>
        <p:nvSpPr>
          <p:cNvPr id="4" name="Slide Number Placeholder 3"/>
          <p:cNvSpPr>
            <a:spLocks noGrp="1"/>
          </p:cNvSpPr>
          <p:nvPr>
            <p:ph type="sldNum" sz="quarter" idx="10"/>
          </p:nvPr>
        </p:nvSpPr>
        <p:spPr/>
        <p:txBody>
          <a:bodyPr/>
          <a:lstStyle/>
          <a:p>
            <a:fld id="{96973618-F90C-4B4D-B2B4-063B19F86AB8}"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37</a:t>
            </a:fld>
            <a:endParaRPr lang="en-US"/>
          </a:p>
        </p:txBody>
      </p:sp>
    </p:spTree>
    <p:extLst>
      <p:ext uri="{BB962C8B-B14F-4D97-AF65-F5344CB8AC3E}">
        <p14:creationId xmlns:p14="http://schemas.microsoft.com/office/powerpoint/2010/main" val="182453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38</a:t>
            </a:fld>
            <a:endParaRPr lang="en-US"/>
          </a:p>
        </p:txBody>
      </p:sp>
    </p:spTree>
    <p:extLst>
      <p:ext uri="{BB962C8B-B14F-4D97-AF65-F5344CB8AC3E}">
        <p14:creationId xmlns:p14="http://schemas.microsoft.com/office/powerpoint/2010/main" val="3832648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41</a:t>
            </a:fld>
            <a:endParaRPr lang="en-US"/>
          </a:p>
        </p:txBody>
      </p:sp>
    </p:spTree>
    <p:extLst>
      <p:ext uri="{BB962C8B-B14F-4D97-AF65-F5344CB8AC3E}">
        <p14:creationId xmlns:p14="http://schemas.microsoft.com/office/powerpoint/2010/main" val="1615542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42</a:t>
            </a:fld>
            <a:endParaRPr lang="en-US"/>
          </a:p>
        </p:txBody>
      </p:sp>
    </p:spTree>
    <p:extLst>
      <p:ext uri="{BB962C8B-B14F-4D97-AF65-F5344CB8AC3E}">
        <p14:creationId xmlns:p14="http://schemas.microsoft.com/office/powerpoint/2010/main" val="195013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900" dirty="0">
              <a:latin typeface="Segoe" pitchFamily="34" charset="0"/>
            </a:endParaRPr>
          </a:p>
        </p:txBody>
      </p:sp>
      <p:sp>
        <p:nvSpPr>
          <p:cNvPr id="4" name="Date Placeholder 3"/>
          <p:cNvSpPr>
            <a:spLocks noGrp="1"/>
          </p:cNvSpPr>
          <p:nvPr>
            <p:ph type="dt" idx="10"/>
          </p:nvPr>
        </p:nvSpPr>
        <p:spPr>
          <a:xfrm>
            <a:off x="3884613" y="0"/>
            <a:ext cx="2971800" cy="457200"/>
          </a:xfrm>
          <a:prstGeom prst="rect">
            <a:avLst/>
          </a:prstGeom>
        </p:spPr>
        <p:txBody>
          <a:bodyPr/>
          <a:lstStyle/>
          <a:p>
            <a:pPr>
              <a:defRPr/>
            </a:pPr>
            <a:fld id="{B77D334D-F565-45EA-A2A9-0BD3BFD13E03}" type="datetime8">
              <a:rPr lang="en-US" smtClean="0"/>
              <a:pPr>
                <a:defRPr/>
              </a:pPr>
              <a:t>4/27/2011 2:11 PM</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E1EFC2EE-5C45-4793-B8B1-193D024E78A1}" type="slidenum">
              <a:rPr lang="en-US" smtClean="0"/>
              <a:pPr>
                <a:defRPr/>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62">
              <a:defRPr/>
            </a:pPr>
            <a:fld id="{92C4C2B0-3085-4994-9D89-86CB79D28FF3}" type="slidenum">
              <a:rPr lang="en-US"/>
              <a:pPr defTabSz="912762">
                <a:defRPr/>
              </a:pPr>
              <a:t>2</a:t>
            </a:fld>
            <a:endParaRPr lang="en-US" dirty="0"/>
          </a:p>
        </p:txBody>
      </p:sp>
      <p:sp>
        <p:nvSpPr>
          <p:cNvPr id="4403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700" dirty="0" smtClean="0"/>
          </a:p>
        </p:txBody>
      </p:sp>
      <p:sp>
        <p:nvSpPr>
          <p:cNvPr id="44037"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62"/>
            <a:r>
              <a:rPr lang="en-US" dirty="0" smtClean="0"/>
              <a:t>© 2008 Microsoft Corporation. All rights reserved. Microsoft, Windows, Windows Vista and other product names are or may be registered trademarks and/or trademarks in the U.S. and/or other countries.</a:t>
            </a:r>
          </a:p>
          <a:p>
            <a:pPr defTabSz="912762"/>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2">
              <a:defRPr/>
            </a:pPr>
            <a:fld id="{4D093EF9-4CBF-4804-9B06-C2E1D7466A5E}" type="datetime1">
              <a:rPr lang="en-US"/>
              <a:pPr defTabSz="912762">
                <a:defRPr/>
              </a:pPr>
              <a:t>4/27/2011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2">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1D16FE-B3AF-48A7-A76C-7582E90B5B1E}" type="slidenum">
              <a:rPr lang="en-US" smtClean="0"/>
              <a:pPr>
                <a:defRPr/>
              </a:pPr>
              <a:t>47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11ED6A-C5FC-4444-8503-609006F5AF16}" type="slidenum">
              <a:rPr lang="en-US" smtClean="0"/>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Windows HPC Server 2008 R2, we promise you the ability to do more in less time.</a:t>
            </a:r>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54</a:t>
            </a:fld>
            <a:endParaRPr lang="en-US" dirty="0"/>
          </a:p>
        </p:txBody>
      </p:sp>
    </p:spTree>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 we do this? We provide 2 new ways for Excel to talk to an HPC Server</a:t>
            </a:r>
            <a:endParaRPr lang="en-US" dirty="0" smtClean="0"/>
          </a:p>
        </p:txBody>
      </p:sp>
      <p:sp>
        <p:nvSpPr>
          <p:cNvPr id="4" name="Slide Number Placeholder 3"/>
          <p:cNvSpPr>
            <a:spLocks noGrp="1"/>
          </p:cNvSpPr>
          <p:nvPr>
            <p:ph type="sldNum" sz="quarter" idx="10"/>
          </p:nvPr>
        </p:nvSpPr>
        <p:spPr/>
        <p:txBody>
          <a:bodyPr/>
          <a:lstStyle/>
          <a:p>
            <a:fld id="{B7025D75-48CD-4DA7-9C94-644083B23067}" type="slidenum">
              <a:rPr lang="en-US" smtClean="0"/>
              <a:pPr/>
              <a:t>55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use cases that demonstrate the dramatic reduction in run time.</a:t>
            </a:r>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56</a:t>
            </a:fld>
            <a:endParaRPr lang="en-US" dirty="0"/>
          </a:p>
        </p:txBody>
      </p:sp>
    </p:spTree>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57</a:t>
            </a:fld>
            <a:endParaRPr lang="en-US" dirty="0"/>
          </a:p>
        </p:txBody>
      </p:sp>
    </p:spTree>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sample worksheet where in each cell lives a self contained UDF</a:t>
            </a:r>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58</a:t>
            </a:fld>
            <a:endParaRPr lang="en-US" dirty="0"/>
          </a:p>
        </p:txBody>
      </p:sp>
    </p:spTree>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MyUDF.xll in the last sample</a:t>
            </a:r>
            <a:r>
              <a:rPr lang="en-US" baseline="0" dirty="0" smtClean="0"/>
              <a:t> was the </a:t>
            </a:r>
            <a:r>
              <a:rPr lang="en-US" baseline="0" dirty="0" err="1" smtClean="0"/>
              <a:t>LSMAmericanPut</a:t>
            </a:r>
            <a:r>
              <a:rPr lang="en-US" baseline="0" dirty="0" smtClean="0"/>
              <a:t>()</a:t>
            </a:r>
            <a:endParaRPr lang="en-US" dirty="0" smtClean="0"/>
          </a:p>
          <a:p>
            <a:r>
              <a:rPr lang="en-US" dirty="0" smtClean="0"/>
              <a:t>Client </a:t>
            </a:r>
          </a:p>
          <a:p>
            <a:pPr lvl="1"/>
            <a:r>
              <a:rPr lang="en-US" dirty="0" smtClean="0"/>
              <a:t>Install Excel 2010</a:t>
            </a:r>
          </a:p>
          <a:p>
            <a:pPr lvl="1"/>
            <a:r>
              <a:rPr lang="en-US" dirty="0" smtClean="0"/>
              <a:t>HPC client components - Connector</a:t>
            </a:r>
          </a:p>
          <a:p>
            <a:pPr lvl="1"/>
            <a:r>
              <a:rPr lang="en-US" dirty="0" smtClean="0"/>
              <a:t>Install .</a:t>
            </a:r>
            <a:r>
              <a:rPr lang="en-US" dirty="0" err="1" smtClean="0"/>
              <a:t>xll</a:t>
            </a:r>
            <a:r>
              <a:rPr lang="en-US" dirty="0" smtClean="0"/>
              <a:t> file(s) – Excel Extension Files</a:t>
            </a:r>
          </a:p>
          <a:p>
            <a:pPr lvl="1"/>
            <a:r>
              <a:rPr lang="en-US" dirty="0" smtClean="0"/>
              <a:t>Start Excel</a:t>
            </a:r>
          </a:p>
          <a:p>
            <a:pPr lvl="2"/>
            <a:r>
              <a:rPr lang="en-US" dirty="0" smtClean="0"/>
              <a:t>Load Workbook with UDF references</a:t>
            </a:r>
          </a:p>
          <a:p>
            <a:pPr lvl="2"/>
            <a:r>
              <a:rPr lang="en-US" dirty="0" smtClean="0"/>
              <a:t>Configure Cluster  Name &amp; Template</a:t>
            </a:r>
          </a:p>
          <a:p>
            <a:pPr lvl="2"/>
            <a:r>
              <a:rPr lang="en-US" dirty="0" smtClean="0"/>
              <a:t>Calculate</a:t>
            </a:r>
          </a:p>
          <a:p>
            <a:r>
              <a:rPr lang="en-US" dirty="0" smtClean="0"/>
              <a:t>Head Node </a:t>
            </a:r>
          </a:p>
          <a:p>
            <a:pPr lvl="1"/>
            <a:r>
              <a:rPr lang="en-US" dirty="0" smtClean="0"/>
              <a:t>Broker Service Registration File</a:t>
            </a:r>
          </a:p>
          <a:p>
            <a:r>
              <a:rPr lang="en-US" dirty="0" smtClean="0"/>
              <a:t>Compute Node</a:t>
            </a:r>
          </a:p>
          <a:p>
            <a:pPr lvl="1"/>
            <a:r>
              <a:rPr lang="en-US" dirty="0" smtClean="0"/>
              <a:t>HPC Components – Container</a:t>
            </a:r>
          </a:p>
          <a:p>
            <a:pPr lvl="1"/>
            <a:r>
              <a:rPr lang="en-US" dirty="0" smtClean="0"/>
              <a:t>.</a:t>
            </a:r>
            <a:r>
              <a:rPr lang="en-US" dirty="0" err="1" smtClean="0"/>
              <a:t>xll</a:t>
            </a:r>
            <a:r>
              <a:rPr lang="en-US" dirty="0" smtClean="0"/>
              <a:t> in path, XLLPATH</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4/27/2011 2:11 PM</a:t>
            </a:fld>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is available out of the box,</a:t>
            </a:r>
            <a:r>
              <a:rPr lang="en-US" baseline="0" dirty="0" smtClean="0"/>
              <a:t> once the HPC client utilities are installed, a user can offload their UDF by simply enabling the option</a:t>
            </a:r>
            <a:endParaRPr lang="en-US" dirty="0" smtClean="0"/>
          </a:p>
          <a:p>
            <a:r>
              <a:rPr lang="en-US" dirty="0" smtClean="0"/>
              <a:t>Here, you Configure Cluster  Name &amp; Template</a:t>
            </a:r>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60</a:t>
            </a:fld>
            <a:endParaRPr lang="en-US" dirty="0"/>
          </a:p>
        </p:txBody>
      </p:sp>
    </p:spTree>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Here, you Configure Cluster  Name &amp; Template</a:t>
            </a:r>
          </a:p>
        </p:txBody>
      </p:sp>
      <p:sp>
        <p:nvSpPr>
          <p:cNvPr id="4" name="Slide Number Placeholder 3"/>
          <p:cNvSpPr>
            <a:spLocks noGrp="1"/>
          </p:cNvSpPr>
          <p:nvPr>
            <p:ph type="sldNum" sz="quarter" idx="10"/>
          </p:nvPr>
        </p:nvSpPr>
        <p:spPr/>
        <p:txBody>
          <a:bodyPr/>
          <a:lstStyle/>
          <a:p>
            <a:fld id="{B7025D75-48CD-4DA7-9C94-644083B23067}" type="slidenum">
              <a:rPr lang="en-US" smtClean="0"/>
              <a:pPr/>
              <a:t>61</a:t>
            </a:fld>
            <a:endParaRPr lang="en-US" dirty="0"/>
          </a:p>
        </p:txBody>
      </p:sp>
    </p:spTree>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C303A-059B-43F6-8A2E-DD46B3EE588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62</a:t>
            </a:fld>
            <a:endParaRPr lang="en-US" dirty="0"/>
          </a:p>
        </p:txBody>
      </p:sp>
    </p:spTree>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63</a:t>
            </a:fld>
            <a:endParaRPr lang="en-US" dirty="0"/>
          </a:p>
        </p:txBody>
      </p:sp>
    </p:spTree>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Processes can slow down with 10’s of thousands</a:t>
            </a:r>
            <a:r>
              <a:rPr lang="en-US" baseline="0" dirty="0" smtClean="0"/>
              <a:t> of UDFs running, particularly if the UDFs are not long running unto themselves.</a:t>
            </a:r>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64</a:t>
            </a:fld>
            <a:endParaRPr lang="en-US" dirty="0"/>
          </a:p>
        </p:txBody>
      </p:sp>
    </p:spTree>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65</a:t>
            </a:fld>
            <a:endParaRPr lang="en-US" dirty="0"/>
          </a:p>
        </p:txBody>
      </p:sp>
    </p:spTree>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66</a:t>
            </a:fld>
            <a:endParaRPr lang="en-US" dirty="0"/>
          </a:p>
        </p:txBody>
      </p:sp>
    </p:spTree>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Supports Excel calculation, VBA, Add-ins</a:t>
            </a:r>
          </a:p>
          <a:p>
            <a:r>
              <a:rPr lang="en-US" dirty="0" smtClean="0"/>
              <a:t>Outside resources: databases, files, dependent workbooks</a:t>
            </a:r>
          </a:p>
          <a:p>
            <a:r>
              <a:rPr lang="en-US" dirty="0" smtClean="0"/>
              <a:t>Same workbook on the cluster &amp; the desktop</a:t>
            </a:r>
          </a:p>
          <a:p>
            <a:pPr defTabSz="914292">
              <a:defRPr/>
            </a:pPr>
            <a:r>
              <a:rPr lang="en-US" dirty="0" smtClean="0"/>
              <a:t>Supports capturing</a:t>
            </a:r>
            <a:r>
              <a:rPr lang="en-US" baseline="0" dirty="0" smtClean="0"/>
              <a:t> and dismissing pop-ups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67</a:t>
            </a:fld>
            <a:endParaRPr lang="en-US" dirty="0"/>
          </a:p>
        </p:txBody>
      </p:sp>
    </p:spTree>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Programming Model</a:t>
            </a:r>
          </a:p>
          <a:p>
            <a:endParaRPr lang="en-US" dirty="0" smtClean="0"/>
          </a:p>
          <a:p>
            <a:r>
              <a:rPr lang="en-US" dirty="0" smtClean="0"/>
              <a:t>VBA development</a:t>
            </a:r>
          </a:p>
          <a:p>
            <a:r>
              <a:rPr lang="en-US" dirty="0" smtClean="0"/>
              <a:t>Application development API</a:t>
            </a:r>
          </a:p>
          <a:p>
            <a:r>
              <a:rPr lang="en-US" dirty="0" smtClean="0"/>
              <a:t>Service development API</a:t>
            </a:r>
          </a:p>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68</a:t>
            </a:fld>
            <a:endParaRPr lang="en-US" dirty="0"/>
          </a:p>
        </p:txBody>
      </p:sp>
    </p:spTree>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4/27/2011 2:11 PM</a:t>
            </a:fld>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Get Version </a:t>
            </a:r>
            <a:r>
              <a:rPr lang="en-US" dirty="0"/>
              <a:t>validates the version attempting to be run to be sure it is supported…this was added for backwards compatibility as we develop future versions.</a:t>
            </a:r>
          </a:p>
          <a:p>
            <a:r>
              <a:rPr lang="en-US" b="1" dirty="0" err="1"/>
              <a:t>HPC_Initialize</a:t>
            </a:r>
            <a:r>
              <a:rPr lang="en-US" b="1" dirty="0"/>
              <a:t> </a:t>
            </a:r>
            <a:r>
              <a:rPr lang="en-US" dirty="0"/>
              <a:t>copies a workbook to a specified network share.</a:t>
            </a:r>
            <a:endParaRPr lang="en-US" b="1" dirty="0"/>
          </a:p>
          <a:p>
            <a:r>
              <a:rPr lang="en-US" dirty="0"/>
              <a:t>The </a:t>
            </a:r>
            <a:r>
              <a:rPr lang="en-US" b="1" dirty="0" err="1"/>
              <a:t>HPC_Partition</a:t>
            </a:r>
            <a:r>
              <a:rPr lang="en-US" b="1" dirty="0"/>
              <a:t> </a:t>
            </a:r>
            <a:r>
              <a:rPr lang="en-US" dirty="0"/>
              <a:t>macro is designed to subdivide the calculation into individual steps, so we can send those steps one at a time to the cluster for calculation.  </a:t>
            </a:r>
          </a:p>
          <a:p>
            <a:r>
              <a:rPr lang="en-US" dirty="0"/>
              <a:t>This macro does two important things: first, it collects the data necessary for any individual calculation step.  Any data we need for a single calculation will be passed as the </a:t>
            </a:r>
            <a:r>
              <a:rPr lang="en-US" i="1" dirty="0"/>
              <a:t>return</a:t>
            </a:r>
            <a:r>
              <a:rPr lang="en-US" dirty="0"/>
              <a:t> value of this function.</a:t>
            </a:r>
          </a:p>
          <a:p>
            <a:r>
              <a:rPr lang="en-US" dirty="0"/>
              <a:t>Second, this macro controls execution.  When the calculation is complete, the macro should return </a:t>
            </a:r>
            <a:r>
              <a:rPr lang="en-US" b="1" dirty="0"/>
              <a:t>Null </a:t>
            </a:r>
            <a:r>
              <a:rPr lang="en-US" dirty="0"/>
              <a:t>– that</a:t>
            </a:r>
            <a:r>
              <a:rPr lang="en-US" b="1" dirty="0"/>
              <a:t> </a:t>
            </a:r>
            <a:r>
              <a:rPr lang="en-US" dirty="0"/>
              <a:t>tells the HPC library that there are no more calculation steps.  </a:t>
            </a:r>
          </a:p>
          <a:p>
            <a:pPr defTabSz="914292">
              <a:defRPr/>
            </a:pPr>
            <a:r>
              <a:rPr lang="en-US" dirty="0"/>
              <a:t>The </a:t>
            </a:r>
            <a:r>
              <a:rPr lang="en-US" b="1" dirty="0" err="1"/>
              <a:t>HPC_Execute</a:t>
            </a:r>
            <a:r>
              <a:rPr lang="en-US" b="1" dirty="0"/>
              <a:t> </a:t>
            </a:r>
            <a:r>
              <a:rPr lang="en-US" dirty="0"/>
              <a:t>function actually runs a single step in the calculation.  It’s important to understand that this function – this macro, unlike the other macros – runs on the cluster compute nodes.  When the HPC calculation runs, the library will copy the whole workbook to the HPC cluster.  On cluster compute nodes, Excel will start and load the workbook; then it will call the </a:t>
            </a:r>
            <a:r>
              <a:rPr lang="en-US" b="1" dirty="0" err="1"/>
              <a:t>HPC_Execute</a:t>
            </a:r>
            <a:r>
              <a:rPr lang="en-US" b="1" dirty="0"/>
              <a:t> </a:t>
            </a:r>
            <a:r>
              <a:rPr lang="en-US" dirty="0"/>
              <a:t>macro.</a:t>
            </a:r>
          </a:p>
          <a:p>
            <a:pPr defTabSz="914292">
              <a:defRPr/>
            </a:pPr>
            <a:r>
              <a:rPr lang="en-US" dirty="0"/>
              <a:t>The third key macro is </a:t>
            </a:r>
            <a:r>
              <a:rPr lang="en-US" b="1" dirty="0" err="1"/>
              <a:t>HPC_Merge</a:t>
            </a:r>
            <a:r>
              <a:rPr lang="en-US" dirty="0"/>
              <a:t>.  This macro runs on the desktop, collects the results of the calculation from the </a:t>
            </a:r>
            <a:r>
              <a:rPr lang="en-US" b="1" dirty="0" err="1"/>
              <a:t>HPC_Execute</a:t>
            </a:r>
            <a:r>
              <a:rPr lang="en-US" dirty="0"/>
              <a:t> macro, and processes them on the desktop.</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4/27/2011 2:11 PM</a:t>
            </a:fld>
            <a:endParaRPr lang="en-US"/>
          </a:p>
        </p:txBody>
      </p:sp>
      <p:sp>
        <p:nvSpPr>
          <p:cNvPr id="6" name="Footer Placeholder 5"/>
          <p:cNvSpPr>
            <a:spLocks noGrp="1"/>
          </p:cNvSpPr>
          <p:nvPr>
            <p:ph type="ftr" sz="quarter" idx="12"/>
          </p:nvPr>
        </p:nvSpPr>
        <p:spPr>
          <a:xfrm>
            <a:off x="10753" y="8685213"/>
            <a:ext cx="2971800" cy="457200"/>
          </a:xfrm>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4/27/2011 2:11 PM</a:t>
            </a:fld>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Date Placeholder 3"/>
          <p:cNvSpPr>
            <a:spLocks noGrp="1"/>
          </p:cNvSpPr>
          <p:nvPr>
            <p:ph type="dt" idx="10"/>
          </p:nvPr>
        </p:nvSpPr>
        <p:spPr/>
        <p:txBody>
          <a:bodyPr/>
          <a:lstStyle/>
          <a:p>
            <a:pPr>
              <a:defRPr/>
            </a:pPr>
            <a:fld id="{B77D334D-F565-45EA-A2A9-0BD3BFD13E03}" type="datetime8">
              <a:rPr lang="en-US" smtClean="0"/>
              <a:pPr>
                <a:defRPr/>
              </a:pPr>
              <a:t>4/27/2011 2:11 PM</a:t>
            </a:fld>
            <a:endParaRPr lang="en-US" dirty="0"/>
          </a:p>
        </p:txBody>
      </p:sp>
      <p:sp>
        <p:nvSpPr>
          <p:cNvPr id="5" name="Footer Placeholder 4"/>
          <p:cNvSpPr>
            <a:spLocks noGrp="1"/>
          </p:cNvSpPr>
          <p:nvPr>
            <p:ph type="ftr" sz="quarter" idx="11"/>
          </p:nvPr>
        </p:nvSpPr>
        <p:spPr/>
        <p:txBody>
          <a:bodyPr/>
          <a:lstStyle/>
          <a:p>
            <a:pPr>
              <a:defRPr/>
            </a:pPr>
            <a:r>
              <a:rPr lang="en-US" dirty="0" smtClean="0"/>
              <a:t>© 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E1EFC2EE-5C45-4793-B8B1-193D024E78A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parameters (or inputs) to the </a:t>
            </a:r>
            <a:r>
              <a:rPr lang="en-US" b="1" dirty="0" err="1"/>
              <a:t>HPC_Execute</a:t>
            </a:r>
            <a:r>
              <a:rPr lang="en-US" dirty="0"/>
              <a:t> macro are whatever we returned from the </a:t>
            </a:r>
            <a:r>
              <a:rPr lang="en-US" b="1" dirty="0" err="1"/>
              <a:t>HPC_Partition</a:t>
            </a:r>
            <a:r>
              <a:rPr lang="en-US" dirty="0"/>
              <a:t> macro.  That’s why it’s important to collect all necessary information in that macro, and return it – when </a:t>
            </a:r>
            <a:r>
              <a:rPr lang="en-US" b="1" dirty="0" err="1"/>
              <a:t>HPC_Execute</a:t>
            </a:r>
            <a:r>
              <a:rPr lang="en-US" b="1" dirty="0"/>
              <a:t> </a:t>
            </a:r>
            <a:r>
              <a:rPr lang="en-US" dirty="0"/>
              <a:t>is called on the compute node, it doesn’t know anything about the workbook </a:t>
            </a:r>
            <a:r>
              <a:rPr lang="en-US" i="1" dirty="0"/>
              <a:t>except</a:t>
            </a:r>
            <a:r>
              <a:rPr lang="en-US" dirty="0"/>
              <a:t> what it gets sent via the parameters.</a:t>
            </a:r>
          </a:p>
          <a:p>
            <a:r>
              <a:rPr lang="en-US" b="1" dirty="0" err="1"/>
              <a:t>HPC_Execute</a:t>
            </a:r>
            <a:r>
              <a:rPr lang="en-US" b="1" dirty="0"/>
              <a:t> </a:t>
            </a:r>
            <a:r>
              <a:rPr lang="en-US" dirty="0"/>
              <a:t>can return any data – there’s a single return value, but you can return an Array of values so you can return a large amount of data if you want.  Remember that this macro is running on the compute node.  Any information we want to preserve – the results of the calculation and anything else – </a:t>
            </a:r>
            <a:r>
              <a:rPr lang="en-US" i="1" dirty="0"/>
              <a:t>must </a:t>
            </a:r>
            <a:r>
              <a:rPr lang="en-US" dirty="0"/>
              <a:t>be passed as the return value of the function.  Everything else – the cells in the workbook, global variables, and so on – will be lost, because the macro is running on a cluster compute node.  That means whatever information you want to preserve from the calculation must be returned from the function.</a:t>
            </a:r>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74</a:t>
            </a:fld>
            <a:endParaRPr lang="en-US" dirty="0"/>
          </a:p>
        </p:txBody>
      </p:sp>
    </p:spTree>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Example of changes: </a:t>
            </a:r>
          </a:p>
          <a:p>
            <a:pPr lvl="0"/>
            <a:r>
              <a:rPr lang="en-US" dirty="0" err="1" smtClean="0"/>
              <a:t>RemoteWorkbookPath</a:t>
            </a:r>
            <a:r>
              <a:rPr lang="en-US" dirty="0" smtClean="0"/>
              <a:t> </a:t>
            </a:r>
            <a:r>
              <a:rPr lang="en-US" dirty="0"/>
              <a:t>moved from Initialize to </a:t>
            </a:r>
            <a:r>
              <a:rPr lang="en-US" dirty="0" err="1"/>
              <a:t>OpenSession</a:t>
            </a:r>
            <a:r>
              <a:rPr lang="en-US" dirty="0"/>
              <a:t> (both COM and .NET) – this results in some parameter reordering</a:t>
            </a:r>
          </a:p>
          <a:p>
            <a:pPr lvl="0"/>
            <a:r>
              <a:rPr lang="en-US" dirty="0"/>
              <a:t>The COM </a:t>
            </a:r>
            <a:r>
              <a:rPr lang="en-US" dirty="0" err="1"/>
              <a:t>OpenSession</a:t>
            </a:r>
            <a:r>
              <a:rPr lang="en-US" dirty="0"/>
              <a:t> now takes Job template and service name as optional parameters</a:t>
            </a:r>
          </a:p>
          <a:p>
            <a:pPr lvl="0"/>
            <a:r>
              <a:rPr lang="en-US" dirty="0"/>
              <a:t>The COM </a:t>
            </a:r>
            <a:r>
              <a:rPr lang="en-US" dirty="0" err="1"/>
              <a:t>OpenSession</a:t>
            </a:r>
            <a:r>
              <a:rPr lang="en-US" dirty="0"/>
              <a:t> now treats the number of resources and type of resources (core/node/socket) as optional</a:t>
            </a:r>
          </a:p>
          <a:p>
            <a:pPr lvl="0"/>
            <a:r>
              <a:rPr lang="en-US" dirty="0"/>
              <a:t>Removed </a:t>
            </a:r>
            <a:r>
              <a:rPr lang="en-US" dirty="0" err="1"/>
              <a:t>DeployWorkbook</a:t>
            </a:r>
            <a:r>
              <a:rPr lang="en-US" dirty="0"/>
              <a:t> from </a:t>
            </a:r>
            <a:r>
              <a:rPr lang="en-US" dirty="0" err="1"/>
              <a:t>ExcelClient</a:t>
            </a:r>
            <a:r>
              <a:rPr lang="en-US" dirty="0"/>
              <a:t> API</a:t>
            </a:r>
          </a:p>
          <a:p>
            <a:pPr lvl="0"/>
            <a:r>
              <a:rPr lang="en-US" dirty="0" err="1"/>
              <a:t>Microsoft.Hpc.Excel.WorkItem.GetAll</a:t>
            </a:r>
            <a:r>
              <a:rPr lang="en-US" dirty="0"/>
              <a:t> now returns an object[] rather than a list&lt;object&gt; to comply with </a:t>
            </a:r>
            <a:r>
              <a:rPr lang="en-US" dirty="0" err="1"/>
              <a:t>FxCop</a:t>
            </a:r>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75</a:t>
            </a:fld>
            <a:endParaRPr lang="en-US" dirty="0"/>
          </a:p>
        </p:txBody>
      </p:sp>
    </p:spTree>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76</a:t>
            </a:fld>
            <a:endParaRPr lang="en-US" dirty="0"/>
          </a:p>
        </p:txBody>
      </p:sp>
    </p:spTree>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77</a:t>
            </a:fld>
            <a:endParaRPr lang="en-US" dirty="0"/>
          </a:p>
        </p:txBody>
      </p:sp>
    </p:spTree>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78</a:t>
            </a:fld>
            <a:endParaRPr lang="en-US" dirty="0"/>
          </a:p>
        </p:txBody>
      </p:sp>
    </p:spTree>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79</a:t>
            </a:fld>
            <a:endParaRPr lang="en-US" dirty="0"/>
          </a:p>
        </p:txBody>
      </p:sp>
    </p:spTree>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80</a:t>
            </a:fld>
            <a:endParaRPr lang="en-US" dirty="0"/>
          </a:p>
        </p:txBody>
      </p:sp>
    </p:spTree>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81</a:t>
            </a:fld>
            <a:endParaRPr lang="en-US" dirty="0"/>
          </a:p>
        </p:txBody>
      </p:sp>
    </p:spTree>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82</a:t>
            </a:fld>
            <a:endParaRPr lang="en-US" dirty="0"/>
          </a:p>
        </p:txBody>
      </p:sp>
    </p:spTree>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83</a:t>
            </a:fld>
            <a:endParaRPr lang="en-US" dirty="0"/>
          </a:p>
        </p:txBody>
      </p:sp>
    </p:spTree>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025D75-48CD-4DA7-9C94-644083B23067}" type="slidenum">
              <a:rPr lang="en-US" smtClean="0"/>
              <a:pPr/>
              <a:t>84</a:t>
            </a:fld>
            <a:endParaRPr lang="en-US" dirty="0"/>
          </a:p>
        </p:txBody>
      </p:sp>
    </p:spTree>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96863-C571-4131-8CA4-B1131FBD8BF2}" type="slidenum">
              <a:rPr lang="en-US" smtClean="0"/>
              <a:pPr/>
              <a:t>86</a:t>
            </a:fld>
            <a:endParaRPr lang="en-US"/>
          </a:p>
        </p:txBody>
      </p:sp>
    </p:spTree>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8</a:t>
            </a:fld>
            <a:endParaRPr lang="en-US"/>
          </a:p>
        </p:txBody>
      </p:sp>
    </p:spTree>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200" b="1" dirty="0" smtClean="0"/>
              <a:t>Listening to Customer Feedback</a:t>
            </a:r>
          </a:p>
          <a:p>
            <a:pPr algn="l"/>
            <a:r>
              <a:rPr lang="en-US" sz="1200" b="1" dirty="0" smtClean="0"/>
              <a:t>Developer and User Experience</a:t>
            </a:r>
          </a:p>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11</a:t>
            </a:fld>
            <a:endParaRPr lang="en-US"/>
          </a:p>
        </p:txBody>
      </p:sp>
    </p:spTree>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buNone/>
            </a:pPr>
            <a:endParaRPr lang="en-US" b="1" dirty="0" smtClean="0">
              <a:latin typeface="Segoe" pitchFamily="34" charset="0"/>
            </a:endParaRPr>
          </a:p>
        </p:txBody>
      </p:sp>
      <p:sp>
        <p:nvSpPr>
          <p:cNvPr id="4" name="Slide Number Placeholder 3"/>
          <p:cNvSpPr>
            <a:spLocks noGrp="1"/>
          </p:cNvSpPr>
          <p:nvPr>
            <p:ph type="sldNum" sz="quarter" idx="10"/>
          </p:nvPr>
        </p:nvSpPr>
        <p:spPr/>
        <p:txBody>
          <a:bodyPr/>
          <a:lstStyle/>
          <a:p>
            <a:pPr>
              <a:defRPr/>
            </a:pPr>
            <a:fld id="{6B1D16FE-B3AF-48A7-A76C-7582E90B5B1E}"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96863-C571-4131-8CA4-B1131FBD8BF2}" type="slidenum">
              <a:rPr lang="en-US" smtClean="0"/>
              <a:pPr/>
              <a:t>17</a:t>
            </a:fld>
            <a:endParaRPr lang="en-US"/>
          </a:p>
        </p:txBody>
      </p:sp>
    </p:spTree>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87728" y="989016"/>
            <a:ext cx="8124788" cy="1020789"/>
          </a:xfrm>
        </p:spPr>
        <p:txBody>
          <a:bodyPr anchor="b">
            <a:noAutofit/>
          </a:bodyPr>
          <a:lstStyle>
            <a:lvl1pPr algn="l">
              <a:lnSpc>
                <a:spcPct val="90000"/>
              </a:lnSpc>
              <a:defRPr sz="53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3087728" y="2030332"/>
            <a:ext cx="8124788" cy="461665"/>
          </a:xfrm>
        </p:spPr>
        <p:txBody>
          <a:bodyPr vert="horz" wrap="square" lIns="0" tIns="0" rIns="0" bIns="0" rtlCol="0">
            <a:noAutofit/>
          </a:bodyPr>
          <a:lstStyle>
            <a:lvl1pPr marL="0" indent="0" algn="l" defTabSz="1218785" rtl="0" eaLnBrk="1" latinLnBrk="0" hangingPunct="1">
              <a:lnSpc>
                <a:spcPct val="100000"/>
              </a:lnSpc>
              <a:spcBef>
                <a:spcPts val="0"/>
              </a:spcBef>
              <a:buSzPct val="100000"/>
              <a:buFontTx/>
              <a:buNone/>
              <a:defRPr lang="en-US" sz="3700" kern="1200" dirty="0">
                <a:solidFill>
                  <a:schemeClr val="accent4">
                    <a:alpha val="99000"/>
                  </a:schemeClr>
                </a:solidFill>
                <a:latin typeface="+mj-lt"/>
                <a:ea typeface="+mn-ea"/>
                <a:cs typeface="+mn-cs"/>
              </a:defRPr>
            </a:lvl1pPr>
            <a:lvl2pPr marL="609393" indent="0" algn="ctr">
              <a:buNone/>
              <a:defRPr>
                <a:solidFill>
                  <a:schemeClr val="tx1">
                    <a:tint val="75000"/>
                  </a:schemeClr>
                </a:solidFill>
              </a:defRPr>
            </a:lvl2pPr>
            <a:lvl3pPr marL="1218785" indent="0" algn="ctr">
              <a:buNone/>
              <a:defRPr>
                <a:solidFill>
                  <a:schemeClr val="tx1">
                    <a:tint val="75000"/>
                  </a:schemeClr>
                </a:solidFill>
              </a:defRPr>
            </a:lvl3pPr>
            <a:lvl4pPr marL="1828179" indent="0" algn="ctr">
              <a:buNone/>
              <a:defRPr>
                <a:solidFill>
                  <a:schemeClr val="tx1">
                    <a:tint val="75000"/>
                  </a:schemeClr>
                </a:solidFill>
              </a:defRPr>
            </a:lvl4pPr>
            <a:lvl5pPr marL="2437572" indent="0" algn="ctr">
              <a:buNone/>
              <a:defRPr>
                <a:solidFill>
                  <a:schemeClr val="tx1">
                    <a:tint val="75000"/>
                  </a:schemeClr>
                </a:solidFill>
              </a:defRPr>
            </a:lvl5pPr>
            <a:lvl6pPr marL="3046965" indent="0" algn="ctr">
              <a:buNone/>
              <a:defRPr>
                <a:solidFill>
                  <a:schemeClr val="tx1">
                    <a:tint val="75000"/>
                  </a:schemeClr>
                </a:solidFill>
              </a:defRPr>
            </a:lvl6pPr>
            <a:lvl7pPr marL="3656357" indent="0" algn="ctr">
              <a:buNone/>
              <a:defRPr>
                <a:solidFill>
                  <a:schemeClr val="tx1">
                    <a:tint val="75000"/>
                  </a:schemeClr>
                </a:solidFill>
              </a:defRPr>
            </a:lvl7pPr>
            <a:lvl8pPr marL="4265751" indent="0" algn="ctr">
              <a:buNone/>
              <a:defRPr>
                <a:solidFill>
                  <a:schemeClr val="tx1">
                    <a:tint val="75000"/>
                  </a:schemeClr>
                </a:solidFill>
              </a:defRPr>
            </a:lvl8pPr>
            <a:lvl9pPr marL="487514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bg bwMode="grayWhite">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Tech.Ed logo.png"/>
          <p:cNvPicPr>
            <a:picLocks noChangeAspect="1"/>
          </p:cNvPicPr>
          <p:nvPr/>
        </p:nvPicPr>
        <p:blipFill>
          <a:blip r:embed="rId3" cstate="screen"/>
          <a:stretch>
            <a:fillRect/>
          </a:stretch>
        </p:blipFill>
        <p:spPr>
          <a:xfrm>
            <a:off x="858321" y="504759"/>
            <a:ext cx="3688868" cy="1584272"/>
          </a:xfrm>
          <a:prstGeom prst="rect">
            <a:avLst/>
          </a:prstGeom>
          <a:noFill/>
          <a:ln>
            <a:noFill/>
          </a:ln>
        </p:spPr>
      </p:pic>
      <p:sp>
        <p:nvSpPr>
          <p:cNvPr id="3" name="TextBox 2"/>
          <p:cNvSpPr txBox="1"/>
          <p:nvPr/>
        </p:nvSpPr>
        <p:spPr>
          <a:xfrm>
            <a:off x="861623" y="2383222"/>
            <a:ext cx="6668734" cy="477019"/>
          </a:xfrm>
          <a:prstGeom prst="rect">
            <a:avLst/>
          </a:prstGeom>
          <a:noFill/>
        </p:spPr>
        <p:txBody>
          <a:bodyPr wrap="square" lIns="121883" tIns="60943" rIns="121883" bIns="60943" rtlCol="0">
            <a:spAutoFit/>
          </a:bodyPr>
          <a:lstStyle/>
          <a:p>
            <a:r>
              <a:rPr lang="en-US" sz="2300" spc="-40" dirty="0" smtClean="0">
                <a:gradFill>
                  <a:gsLst>
                    <a:gs pos="0">
                      <a:schemeClr val="tx1"/>
                    </a:gs>
                    <a:gs pos="100000">
                      <a:schemeClr val="tx1"/>
                    </a:gs>
                  </a:gsLst>
                  <a:lin ang="5400000" scaled="0"/>
                </a:gradFill>
                <a:latin typeface="+mj-lt"/>
              </a:rPr>
              <a:t>JUNE 7-10, 2010 | NEW ORLEANS,</a:t>
            </a:r>
            <a:r>
              <a:rPr lang="en-US" sz="2300" spc="-40" baseline="0" dirty="0" smtClean="0">
                <a:gradFill>
                  <a:gsLst>
                    <a:gs pos="0">
                      <a:schemeClr val="tx1"/>
                    </a:gs>
                    <a:gs pos="100000">
                      <a:schemeClr val="tx1"/>
                    </a:gs>
                  </a:gsLst>
                  <a:lin ang="5400000" scaled="0"/>
                </a:gradFill>
                <a:latin typeface="+mj-lt"/>
              </a:rPr>
              <a:t> LA</a:t>
            </a:r>
            <a:endParaRPr lang="en-US" sz="2300" spc="-40" dirty="0">
              <a:gradFill>
                <a:gsLst>
                  <a:gs pos="0">
                    <a:schemeClr val="tx1"/>
                  </a:gs>
                  <a:gs pos="100000">
                    <a:schemeClr val="tx1"/>
                  </a:gs>
                </a:gsLst>
                <a:lin ang="5400000" scaled="0"/>
              </a:gradFill>
              <a:latin typeface="+mj-lt"/>
            </a:endParaRPr>
          </a:p>
        </p:txBody>
      </p:sp>
      <p:pic>
        <p:nvPicPr>
          <p:cNvPr id="1026" name="Picture 2" descr="C:\Users\shane\Pictures\Logos\MICROSOFT (brand)\Microsoft corporate logo white.png"/>
          <p:cNvPicPr>
            <a:picLocks noChangeAspect="1" noChangeArrowheads="1"/>
          </p:cNvPicPr>
          <p:nvPr/>
        </p:nvPicPr>
        <p:blipFill>
          <a:blip r:embed="rId4" cstate="print"/>
          <a:stretch>
            <a:fillRect/>
          </a:stretch>
        </p:blipFill>
        <p:spPr bwMode="auto">
          <a:xfrm>
            <a:off x="1154353" y="5950437"/>
            <a:ext cx="2418271" cy="414561"/>
          </a:xfrm>
          <a:prstGeom prst="rect">
            <a:avLst/>
          </a:prstGeom>
          <a:noFill/>
          <a:ln>
            <a:noFill/>
          </a:ln>
        </p:spPr>
      </p:pic>
    </p:spTree>
  </p:cSld>
  <p:clrMapOvr>
    <a:masterClrMapping/>
  </p:clrMapOvr>
  <p:transition>
    <p:fade/>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987425"/>
            <a:ext cx="11173090" cy="259353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987425"/>
            <a:ext cx="11173090" cy="259353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 y="6238880"/>
            <a:ext cx="12188826" cy="619125"/>
          </a:xfrm>
          <a:solidFill>
            <a:srgbClr val="FFFF99"/>
          </a:solidFill>
        </p:spPr>
        <p:txBody>
          <a:bodyPr wrap="square" lIns="203131" tIns="101565" rIns="203131" bIns="101565" anchor="b" anchorCtr="0">
            <a:noAutofit/>
          </a:bodyPr>
          <a:lstStyle>
            <a:lvl1pPr algn="r">
              <a:buFont typeface="Arial" pitchFamily="34" charset="0"/>
              <a:buNone/>
              <a:defRPr spc="-67"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ight background developer code-">
    <p:bg bwMode="grayWhite">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 Single Corner Rectangle 3"/>
          <p:cNvSpPr/>
          <p:nvPr/>
        </p:nvSpPr>
        <p:spPr bwMode="auto">
          <a:xfrm flipH="1">
            <a:off x="507863" y="927100"/>
            <a:ext cx="11739554" cy="5728224"/>
          </a:xfrm>
          <a:prstGeom prst="round1Rect">
            <a:avLst>
              <a:gd name="adj" fmla="val 2999"/>
            </a:avLst>
          </a:prstGeom>
          <a:solidFill>
            <a:schemeClr val="tx1"/>
          </a:solidFill>
          <a:ln w="28575">
            <a:gradFill>
              <a:gsLst>
                <a:gs pos="0">
                  <a:schemeClr val="accent2"/>
                </a:gs>
                <a:gs pos="50000">
                  <a:schemeClr val="accent2"/>
                </a:gs>
                <a:gs pos="100000">
                  <a:schemeClr val="tx1">
                    <a:alpha val="0"/>
                  </a:schemeClr>
                </a:gs>
              </a:gsLst>
              <a:lin ang="5400000" scaled="0"/>
            </a:gra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21879" tIns="60939" rIns="121879" bIns="60939" numCol="1" rtlCol="0" anchor="ctr" anchorCtr="0" compatLnSpc="1">
            <a:prstTxWarp prst="textNoShape">
              <a:avLst/>
            </a:prstTxWarp>
          </a:bodyPr>
          <a:lstStyle/>
          <a:p>
            <a:pPr algn="ctr" defTabSz="1218433" fontAlgn="base">
              <a:spcBef>
                <a:spcPct val="0"/>
              </a:spcBef>
              <a:spcAft>
                <a:spcPct val="0"/>
              </a:spcAft>
            </a:pPr>
            <a:endParaRPr lang="en-US" sz="3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868" y="228600"/>
            <a:ext cx="11173090" cy="7386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740642" y="1143001"/>
            <a:ext cx="10940317" cy="2060051"/>
          </a:xfrm>
        </p:spPr>
        <p:txBody>
          <a:bodyPr/>
          <a:lstStyle>
            <a:lvl1pPr algn="l" defTabSz="1218785" rtl="0" eaLnBrk="1" latinLnBrk="0" hangingPunct="1">
              <a:lnSpc>
                <a:spcPct val="80000"/>
              </a:lnSpc>
              <a:spcBef>
                <a:spcPct val="20000"/>
              </a:spcBef>
              <a:buSzPct val="100000"/>
              <a:buFontTx/>
              <a:buNone/>
              <a:defRPr lang="en-US" sz="3700" b="0" kern="1200" dirty="0" smtClean="0">
                <a:solidFill>
                  <a:srgbClr val="000000"/>
                </a:solidFill>
                <a:latin typeface="Consolas" pitchFamily="49" charset="0"/>
                <a:ea typeface="+mn-ea"/>
                <a:cs typeface="Courier New" pitchFamily="49" charset="0"/>
              </a:defRPr>
            </a:lvl1pPr>
            <a:lvl2pPr algn="l" defTabSz="1218785" rtl="0" eaLnBrk="1" latinLnBrk="0" hangingPunct="1">
              <a:lnSpc>
                <a:spcPct val="80000"/>
              </a:lnSpc>
              <a:spcBef>
                <a:spcPct val="20000"/>
              </a:spcBef>
              <a:buSzPct val="100000"/>
              <a:buFontTx/>
              <a:buNone/>
              <a:defRPr lang="en-US" sz="3200" b="0" kern="1200" dirty="0" smtClean="0">
                <a:solidFill>
                  <a:srgbClr val="000000"/>
                </a:solidFill>
                <a:latin typeface="Consolas" pitchFamily="49" charset="0"/>
                <a:ea typeface="+mn-ea"/>
                <a:cs typeface="Courier New" pitchFamily="49" charset="0"/>
              </a:defRPr>
            </a:lvl2pPr>
            <a:lvl3pPr algn="l" defTabSz="1218785" rtl="0" eaLnBrk="1" latinLnBrk="0" hangingPunct="1">
              <a:lnSpc>
                <a:spcPct val="80000"/>
              </a:lnSpc>
              <a:spcBef>
                <a:spcPct val="20000"/>
              </a:spcBef>
              <a:buSzPct val="100000"/>
              <a:buFontTx/>
              <a:buNone/>
              <a:defRPr lang="en-US" sz="2700" b="0" kern="1200" dirty="0" smtClean="0">
                <a:solidFill>
                  <a:srgbClr val="000000"/>
                </a:solidFill>
                <a:latin typeface="Consolas" pitchFamily="49" charset="0"/>
                <a:ea typeface="+mn-ea"/>
                <a:cs typeface="Courier New" pitchFamily="49" charset="0"/>
              </a:defRPr>
            </a:lvl3pPr>
            <a:lvl4pPr algn="l" defTabSz="1218785" rtl="0" eaLnBrk="1" latinLnBrk="0" hangingPunct="1">
              <a:lnSpc>
                <a:spcPct val="80000"/>
              </a:lnSpc>
              <a:spcBef>
                <a:spcPct val="20000"/>
              </a:spcBef>
              <a:buSzPct val="100000"/>
              <a:buFontTx/>
              <a:buNone/>
              <a:defRPr lang="en-US" sz="2400" b="0" kern="1200" dirty="0" smtClean="0">
                <a:solidFill>
                  <a:srgbClr val="000000"/>
                </a:solidFill>
                <a:latin typeface="Consolas" pitchFamily="49" charset="0"/>
                <a:ea typeface="+mn-ea"/>
                <a:cs typeface="Courier New" pitchFamily="49" charset="0"/>
              </a:defRPr>
            </a:lvl4pPr>
            <a:lvl5pPr algn="l" defTabSz="1218785" rtl="0" eaLnBrk="1" latinLnBrk="0" hangingPunct="1">
              <a:lnSpc>
                <a:spcPct val="80000"/>
              </a:lnSpc>
              <a:spcBef>
                <a:spcPct val="20000"/>
              </a:spcBef>
              <a:buSzPct val="100000"/>
              <a:buFontTx/>
              <a:buNone/>
              <a:defRPr lang="en-US" sz="2100" b="0" kern="1200" dirty="0">
                <a:solidFill>
                  <a:srgbClr val="000000"/>
                </a:solidFill>
                <a:latin typeface="Consolas" pitchFamily="49" charset="0"/>
                <a:ea typeface="+mn-ea"/>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ight background developer co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cstate="print"/>
          <a:stretch>
            <a:fillRect/>
          </a:stretch>
        </p:blipFill>
        <p:spPr bwMode="white">
          <a:xfrm>
            <a:off x="0" y="0"/>
            <a:ext cx="12188825"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5945" y="1572369"/>
            <a:ext cx="11125199" cy="2183161"/>
          </a:xfrm>
        </p:spPr>
        <p:txBody>
          <a:bodyPr/>
          <a:lstStyle>
            <a:lvl1pPr marL="0" indent="0">
              <a:lnSpc>
                <a:spcPct val="80000"/>
              </a:lnSpc>
              <a:buFontTx/>
              <a:buNone/>
              <a:defRPr sz="3700" b="0">
                <a:solidFill>
                  <a:srgbClr val="000000"/>
                </a:solidFill>
                <a:latin typeface="Consolas" pitchFamily="49" charset="0"/>
                <a:cs typeface="Courier New" pitchFamily="49" charset="0"/>
              </a:defRPr>
            </a:lvl1pPr>
            <a:lvl2pPr marL="609417" indent="8464">
              <a:lnSpc>
                <a:spcPct val="80000"/>
              </a:lnSpc>
              <a:buFontTx/>
              <a:buNone/>
              <a:defRPr sz="3200" b="0">
                <a:solidFill>
                  <a:srgbClr val="000000"/>
                </a:solidFill>
                <a:latin typeface="Consolas" pitchFamily="49" charset="0"/>
                <a:cs typeface="Courier New" pitchFamily="49" charset="0"/>
              </a:defRPr>
            </a:lvl2pPr>
            <a:lvl3pPr marL="1062249" indent="0">
              <a:lnSpc>
                <a:spcPct val="80000"/>
              </a:lnSpc>
              <a:buFontTx/>
              <a:buNone/>
              <a:defRPr sz="2700" b="0">
                <a:solidFill>
                  <a:srgbClr val="000000"/>
                </a:solidFill>
                <a:latin typeface="Consolas" pitchFamily="49" charset="0"/>
                <a:cs typeface="Courier New" pitchFamily="49" charset="0"/>
              </a:defRPr>
            </a:lvl3pPr>
            <a:lvl4pPr marL="1529892" indent="27509">
              <a:lnSpc>
                <a:spcPct val="80000"/>
              </a:lnSpc>
              <a:buFontTx/>
              <a:buNone/>
              <a:defRPr sz="2700" b="0">
                <a:solidFill>
                  <a:srgbClr val="000000"/>
                </a:solidFill>
                <a:latin typeface="Consolas" pitchFamily="49" charset="0"/>
                <a:cs typeface="Courier New" pitchFamily="49" charset="0"/>
              </a:defRPr>
            </a:lvl4pPr>
            <a:lvl5pPr marL="1984838" indent="0">
              <a:lnSpc>
                <a:spcPct val="80000"/>
              </a:lnSpc>
              <a:buFontTx/>
              <a:buNone/>
              <a:defRPr sz="27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59455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bwMode="blackGray">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6" y="1617665"/>
            <a:ext cx="10239100" cy="600243"/>
          </a:xfrm>
        </p:spPr>
        <p:txBody>
          <a:bodyPr vert="horz" wrap="square" lIns="0" tIns="0" rIns="0" bIns="0" rtlCol="0" anchor="t">
            <a:noAutofit/>
          </a:bodyPr>
          <a:lstStyle>
            <a:lvl1pPr algn="l" defTabSz="1218785" rtl="0" eaLnBrk="1" latinLnBrk="0" hangingPunct="1">
              <a:lnSpc>
                <a:spcPct val="90000"/>
              </a:lnSpc>
              <a:spcBef>
                <a:spcPct val="0"/>
              </a:spcBef>
              <a:buNone/>
              <a:defRPr lang="en-US" sz="5300" b="0" kern="1200" cap="none" spc="-2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6" y="2227637"/>
            <a:ext cx="10239100" cy="917203"/>
          </a:xfrm>
        </p:spPr>
        <p:txBody>
          <a:bodyPr vert="horz" wrap="square" lIns="0" tIns="0" rIns="0" bIns="0" rtlCol="0" anchor="t">
            <a:noAutofit/>
          </a:bodyPr>
          <a:lstStyle>
            <a:lvl1pPr marL="0" indent="0" algn="l" defTabSz="1218785" rtl="0" eaLnBrk="1" latinLnBrk="0" hangingPunct="1">
              <a:lnSpc>
                <a:spcPct val="100000"/>
              </a:lnSpc>
              <a:spcBef>
                <a:spcPts val="0"/>
              </a:spcBef>
              <a:buSzPct val="100000"/>
              <a:buFontTx/>
              <a:buNone/>
              <a:defRPr lang="en-US" sz="2700" kern="1200" dirty="0">
                <a:gradFill>
                  <a:gsLst>
                    <a:gs pos="0">
                      <a:schemeClr val="accent4"/>
                    </a:gs>
                    <a:gs pos="86000">
                      <a:schemeClr val="accent4"/>
                    </a:gs>
                  </a:gsLst>
                  <a:lin ang="5400000" scaled="0"/>
                </a:gradFill>
                <a:latin typeface="+mj-lt"/>
                <a:ea typeface="+mn-ea"/>
                <a:cs typeface="+mn-cs"/>
              </a:defRPr>
            </a:lvl1pPr>
            <a:lvl2pPr marL="609393" indent="0" algn="ctr">
              <a:buNone/>
              <a:defRPr>
                <a:solidFill>
                  <a:schemeClr val="tx1">
                    <a:tint val="75000"/>
                  </a:schemeClr>
                </a:solidFill>
              </a:defRPr>
            </a:lvl2pPr>
            <a:lvl3pPr marL="1218785" indent="0" algn="ctr">
              <a:buNone/>
              <a:defRPr>
                <a:solidFill>
                  <a:schemeClr val="tx1">
                    <a:tint val="75000"/>
                  </a:schemeClr>
                </a:solidFill>
              </a:defRPr>
            </a:lvl3pPr>
            <a:lvl4pPr marL="1828179" indent="0" algn="ctr">
              <a:buNone/>
              <a:defRPr>
                <a:solidFill>
                  <a:schemeClr val="tx1">
                    <a:tint val="75000"/>
                  </a:schemeClr>
                </a:solidFill>
              </a:defRPr>
            </a:lvl4pPr>
            <a:lvl5pPr marL="2437572" indent="0" algn="ctr">
              <a:buNone/>
              <a:defRPr>
                <a:solidFill>
                  <a:schemeClr val="tx1">
                    <a:tint val="75000"/>
                  </a:schemeClr>
                </a:solidFill>
              </a:defRPr>
            </a:lvl5pPr>
            <a:lvl6pPr marL="3046965" indent="0" algn="ctr">
              <a:buNone/>
              <a:defRPr>
                <a:solidFill>
                  <a:schemeClr val="tx1">
                    <a:tint val="75000"/>
                  </a:schemeClr>
                </a:solidFill>
              </a:defRPr>
            </a:lvl6pPr>
            <a:lvl7pPr marL="3656357" indent="0" algn="ctr">
              <a:buNone/>
              <a:defRPr>
                <a:solidFill>
                  <a:schemeClr val="tx1">
                    <a:tint val="75000"/>
                  </a:schemeClr>
                </a:solidFill>
              </a:defRPr>
            </a:lvl7pPr>
            <a:lvl8pPr marL="4265751" indent="0" algn="ctr">
              <a:buNone/>
              <a:defRPr>
                <a:solidFill>
                  <a:schemeClr val="tx1">
                    <a:tint val="75000"/>
                  </a:schemeClr>
                </a:solidFill>
              </a:defRPr>
            </a:lvl8pPr>
            <a:lvl9pPr marL="487514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128297" y="5761525"/>
            <a:ext cx="10250815" cy="1384995"/>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8800" b="0" i="0" u="none" strike="noStrike" kern="1200" cap="none" spc="0"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7386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7868" y="989013"/>
            <a:ext cx="11173090" cy="2593531"/>
          </a:xfrm>
        </p:spPr>
        <p:txBody>
          <a:bodyPr/>
          <a:lstStyle>
            <a:lvl1pPr>
              <a:defRPr sz="3700"/>
            </a:lvl1pPr>
            <a:lvl2pPr>
              <a:defRPr sz="3500"/>
            </a:lvl2pPr>
            <a:lvl4pPr>
              <a:defRPr sz="2900"/>
            </a:lvl4pPr>
            <a:lvl5pPr>
              <a:defRPr sz="2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_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7386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7868" y="989013"/>
            <a:ext cx="11173090" cy="2593531"/>
          </a:xfrm>
        </p:spPr>
        <p:txBody>
          <a:bodyPr/>
          <a:lstStyle>
            <a:lvl1pPr>
              <a:defRPr sz="3700"/>
            </a:lvl1pPr>
            <a:lvl2pPr>
              <a:defRPr sz="3500"/>
            </a:lvl2pPr>
            <a:lvl4pPr>
              <a:defRPr sz="2900"/>
            </a:lvl4pPr>
            <a:lvl5pPr>
              <a:defRPr sz="2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736" y="228600"/>
            <a:ext cx="11173090" cy="55399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07874" y="989013"/>
            <a:ext cx="11172958" cy="2593531"/>
          </a:xfrm>
        </p:spPr>
        <p:txBody>
          <a:bodyPr/>
          <a:lstStyle>
            <a:lvl1pPr>
              <a:lnSpc>
                <a:spcPct val="90000"/>
              </a:lnSpc>
              <a:defRPr sz="3700"/>
            </a:lvl1pPr>
            <a:lvl2pPr>
              <a:lnSpc>
                <a:spcPct val="90000"/>
              </a:lnSpc>
              <a:defRPr sz="3500"/>
            </a:lvl2pPr>
            <a:lvl3pPr>
              <a:lnSpc>
                <a:spcPct val="90000"/>
              </a:lnSpc>
              <a:defRPr/>
            </a:lvl3pPr>
            <a:lvl4pPr>
              <a:lnSpc>
                <a:spcPct val="90000"/>
              </a:lnSpc>
              <a:defRPr sz="2900"/>
            </a:lvl4pPr>
            <a:lvl5pPr>
              <a:lnSpc>
                <a:spcPct val="90000"/>
              </a:lnSpc>
              <a:defRPr sz="2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2791" y="989013"/>
            <a:ext cx="5484971" cy="3110595"/>
          </a:xfrm>
        </p:spPr>
        <p:txBody>
          <a:bodyPr/>
          <a:lstStyle>
            <a:lvl1pPr marL="453166" indent="-453166">
              <a:lnSpc>
                <a:spcPct val="90000"/>
              </a:lnSpc>
              <a:defRPr sz="3700"/>
            </a:lvl1pPr>
            <a:lvl2pPr marL="897515" indent="-433768">
              <a:lnSpc>
                <a:spcPct val="90000"/>
              </a:lnSpc>
              <a:defRPr sz="3500"/>
            </a:lvl2pPr>
            <a:lvl3pPr marL="1271332" indent="-384397">
              <a:lnSpc>
                <a:spcPct val="90000"/>
              </a:lnSpc>
              <a:defRPr sz="3200"/>
            </a:lvl3pPr>
            <a:lvl4pPr marL="1636334" indent="-365001">
              <a:lnSpc>
                <a:spcPct val="90000"/>
              </a:lnSpc>
              <a:defRPr sz="2900"/>
            </a:lvl4pPr>
            <a:lvl5pPr marL="2020730" indent="-373817">
              <a:lnSpc>
                <a:spcPct val="90000"/>
              </a:lnSpc>
              <a:defRPr sz="27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854" y="989013"/>
            <a:ext cx="5484971" cy="3110595"/>
          </a:xfrm>
        </p:spPr>
        <p:txBody>
          <a:bodyPr/>
          <a:lstStyle>
            <a:lvl1pPr marL="463745" indent="-463745">
              <a:lnSpc>
                <a:spcPct val="90000"/>
              </a:lnSpc>
              <a:defRPr sz="3700"/>
            </a:lvl1pPr>
            <a:lvl2pPr marL="897515" indent="-453166">
              <a:lnSpc>
                <a:spcPct val="90000"/>
              </a:lnSpc>
              <a:defRPr sz="3500"/>
            </a:lvl2pPr>
            <a:lvl3pPr marL="1281912" indent="-403793">
              <a:lnSpc>
                <a:spcPct val="90000"/>
              </a:lnSpc>
              <a:defRPr sz="3200"/>
            </a:lvl3pPr>
            <a:lvl4pPr marL="1636334" indent="-354422">
              <a:lnSpc>
                <a:spcPct val="90000"/>
              </a:lnSpc>
              <a:defRPr sz="2900"/>
            </a:lvl4pPr>
            <a:lvl5pPr marL="2020730" indent="-365001">
              <a:lnSpc>
                <a:spcPct val="90000"/>
              </a:lnSpc>
              <a:defRPr sz="27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7084" y="873601"/>
            <a:ext cx="5484971" cy="461665"/>
          </a:xfrm>
        </p:spPr>
        <p:txBody>
          <a:bodyPr anchor="b"/>
          <a:lstStyle>
            <a:lvl1pPr marL="0" indent="0">
              <a:lnSpc>
                <a:spcPct val="90000"/>
              </a:lnSpc>
              <a:spcBef>
                <a:spcPts val="0"/>
              </a:spcBef>
              <a:buNone/>
              <a:defRPr sz="3300" b="1"/>
            </a:lvl1pPr>
            <a:lvl2pPr marL="609393" indent="0">
              <a:buNone/>
              <a:defRPr sz="2700" b="1"/>
            </a:lvl2pPr>
            <a:lvl3pPr marL="1218785" indent="0">
              <a:buNone/>
              <a:defRPr sz="2400" b="1"/>
            </a:lvl3pPr>
            <a:lvl4pPr marL="1828179" indent="0">
              <a:buNone/>
              <a:defRPr sz="2100" b="1"/>
            </a:lvl4pPr>
            <a:lvl5pPr marL="2437572" indent="0">
              <a:buNone/>
              <a:defRPr sz="2100" b="1"/>
            </a:lvl5pPr>
            <a:lvl6pPr marL="3046965" indent="0">
              <a:buNone/>
              <a:defRPr sz="2100" b="1"/>
            </a:lvl6pPr>
            <a:lvl7pPr marL="3656357" indent="0">
              <a:buNone/>
              <a:defRPr sz="2100" b="1"/>
            </a:lvl7pPr>
            <a:lvl8pPr marL="4265751" indent="0">
              <a:buNone/>
              <a:defRPr sz="2100" b="1"/>
            </a:lvl8pPr>
            <a:lvl9pPr marL="4875144"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517084" y="1401036"/>
            <a:ext cx="5484971" cy="2248821"/>
          </a:xfrm>
        </p:spPr>
        <p:txBody>
          <a:bodyPr/>
          <a:lstStyle>
            <a:lvl1pPr marL="375581" indent="-375581">
              <a:defRPr sz="3200"/>
            </a:lvl1pPr>
            <a:lvl2pPr marL="749399" indent="-354422">
              <a:defRPr sz="3200"/>
            </a:lvl2pPr>
            <a:lvl3pPr marL="1084424" indent="-324446">
              <a:defRPr sz="2700"/>
            </a:lvl3pPr>
            <a:lvl4pPr marL="1400052" indent="-305049">
              <a:defRPr sz="2400"/>
            </a:lvl4pPr>
            <a:lvl5pPr marL="1705103" indent="-275075">
              <a:defRPr sz="24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6" y="873601"/>
            <a:ext cx="5487929" cy="461665"/>
          </a:xfrm>
        </p:spPr>
        <p:txBody>
          <a:bodyPr anchor="b"/>
          <a:lstStyle>
            <a:lvl1pPr marL="0" indent="0">
              <a:lnSpc>
                <a:spcPct val="90000"/>
              </a:lnSpc>
              <a:spcBef>
                <a:spcPts val="0"/>
              </a:spcBef>
              <a:buNone/>
              <a:defRPr sz="3300" b="1"/>
            </a:lvl1pPr>
            <a:lvl2pPr marL="609393" indent="0">
              <a:buNone/>
              <a:defRPr sz="2700" b="1"/>
            </a:lvl2pPr>
            <a:lvl3pPr marL="1218785" indent="0">
              <a:buNone/>
              <a:defRPr sz="2400" b="1"/>
            </a:lvl3pPr>
            <a:lvl4pPr marL="1828179" indent="0">
              <a:buNone/>
              <a:defRPr sz="2100" b="1"/>
            </a:lvl4pPr>
            <a:lvl5pPr marL="2437572" indent="0">
              <a:buNone/>
              <a:defRPr sz="2100" b="1"/>
            </a:lvl5pPr>
            <a:lvl6pPr marL="3046965" indent="0">
              <a:buNone/>
              <a:defRPr sz="2100" b="1"/>
            </a:lvl6pPr>
            <a:lvl7pPr marL="3656357" indent="0">
              <a:buNone/>
              <a:defRPr sz="2100" b="1"/>
            </a:lvl7pPr>
            <a:lvl8pPr marL="4265751" indent="0">
              <a:buNone/>
              <a:defRPr sz="2100" b="1"/>
            </a:lvl8pPr>
            <a:lvl9pPr marL="4875144"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5" y="1401036"/>
            <a:ext cx="5489202" cy="2248821"/>
          </a:xfrm>
        </p:spPr>
        <p:txBody>
          <a:bodyPr/>
          <a:lstStyle>
            <a:lvl1pPr marL="394976" indent="-394976">
              <a:defRPr sz="3200"/>
            </a:lvl1pPr>
            <a:lvl2pPr marL="759979" indent="-365001">
              <a:defRPr sz="3200"/>
            </a:lvl2pPr>
            <a:lvl3pPr marL="1095004" indent="-326210">
              <a:defRPr sz="2700"/>
            </a:lvl3pPr>
            <a:lvl4pPr marL="1400052" indent="-315629">
              <a:defRPr sz="2400"/>
            </a:lvl4pPr>
            <a:lvl5pPr marL="1705103" indent="-294471">
              <a:defRPr sz="24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74" y="228600"/>
            <a:ext cx="11172958" cy="738664"/>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7874" y="989013"/>
            <a:ext cx="11172958" cy="25935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02" r:id="rId15"/>
    <p:sldLayoutId id="2147483721" r:id="rId16"/>
  </p:sldLayoutIdLst>
  <p:transition>
    <p:fade/>
  </p:transition>
  <p:timing>
    <p:tnLst>
      <p:par>
        <p:cTn id="1" dur="indefinite" restart="never" nodeType="tmRoot"/>
      </p:par>
    </p:tnLst>
  </p:timing>
  <p:hf hdr="0" ftr="0" dt="0"/>
  <p:txStyles>
    <p:titleStyle>
      <a:lvl1pPr algn="l" defTabSz="1218785" rtl="0" eaLnBrk="1" latinLnBrk="0" hangingPunct="1">
        <a:lnSpc>
          <a:spcPct val="90000"/>
        </a:lnSpc>
        <a:spcBef>
          <a:spcPct val="0"/>
        </a:spcBef>
        <a:buNone/>
        <a:defRPr lang="en-US" sz="5300" b="0" kern="1200" cap="none" spc="-20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613650" indent="-613650" algn="l" defTabSz="1218785" rtl="0" eaLnBrk="1" latinLnBrk="0" hangingPunct="1">
        <a:lnSpc>
          <a:spcPct val="90000"/>
        </a:lnSpc>
        <a:spcBef>
          <a:spcPct val="20000"/>
        </a:spcBef>
        <a:buSzPct val="100000"/>
        <a:buFontTx/>
        <a:buBlip>
          <a:blip r:embed="rId19"/>
        </a:buBlip>
        <a:defRPr lang="en-US" sz="3700" kern="1200" dirty="0" smtClean="0">
          <a:gradFill>
            <a:gsLst>
              <a:gs pos="0">
                <a:schemeClr val="tx1"/>
              </a:gs>
              <a:gs pos="86000">
                <a:schemeClr val="tx1"/>
              </a:gs>
            </a:gsLst>
            <a:lin ang="0" scaled="0"/>
          </a:gradFill>
          <a:latin typeface="+mj-lt"/>
          <a:ea typeface="+mn-ea"/>
          <a:cs typeface="+mn-cs"/>
        </a:defRPr>
      </a:lvl1pPr>
      <a:lvl2pPr marL="1140542" indent="-526893" algn="l" defTabSz="1218785" rtl="0" eaLnBrk="1" latinLnBrk="0" hangingPunct="1">
        <a:lnSpc>
          <a:spcPct val="90000"/>
        </a:lnSpc>
        <a:spcBef>
          <a:spcPct val="20000"/>
        </a:spcBef>
        <a:buSzPct val="100000"/>
        <a:buFontTx/>
        <a:buBlip>
          <a:blip r:embed="rId19"/>
        </a:buBlip>
        <a:defRPr lang="en-US" sz="3500" kern="1200" dirty="0" smtClean="0">
          <a:gradFill>
            <a:gsLst>
              <a:gs pos="0">
                <a:schemeClr val="tx1"/>
              </a:gs>
              <a:gs pos="86000">
                <a:schemeClr val="tx1"/>
              </a:gs>
            </a:gsLst>
            <a:lin ang="0" scaled="0"/>
          </a:gradFill>
          <a:latin typeface="+mj-lt"/>
          <a:ea typeface="+mn-ea"/>
          <a:cs typeface="+mn-cs"/>
        </a:defRPr>
      </a:lvl2pPr>
      <a:lvl3pPr marL="1678014" indent="-537473" algn="l" defTabSz="1218785" rtl="0" eaLnBrk="1" latinLnBrk="0" hangingPunct="1">
        <a:lnSpc>
          <a:spcPct val="90000"/>
        </a:lnSpc>
        <a:spcBef>
          <a:spcPct val="20000"/>
        </a:spcBef>
        <a:buSzPct val="100000"/>
        <a:buFontTx/>
        <a:buBlip>
          <a:blip r:embed="rId19"/>
        </a:buBlip>
        <a:defRPr lang="en-US" sz="3200" kern="1200" dirty="0" smtClean="0">
          <a:gradFill>
            <a:gsLst>
              <a:gs pos="0">
                <a:schemeClr val="tx1"/>
              </a:gs>
              <a:gs pos="86000">
                <a:schemeClr val="tx1"/>
              </a:gs>
            </a:gsLst>
            <a:lin ang="0" scaled="0"/>
          </a:gradFill>
          <a:latin typeface="+mj-lt"/>
          <a:ea typeface="+mn-ea"/>
          <a:cs typeface="+mn-cs"/>
        </a:defRPr>
      </a:lvl3pPr>
      <a:lvl4pPr marL="2139308" indent="-461295" algn="l" defTabSz="1218785" rtl="0" eaLnBrk="1" latinLnBrk="0" hangingPunct="1">
        <a:lnSpc>
          <a:spcPct val="90000"/>
        </a:lnSpc>
        <a:spcBef>
          <a:spcPct val="20000"/>
        </a:spcBef>
        <a:buSzPct val="100000"/>
        <a:buFontTx/>
        <a:buBlip>
          <a:blip r:embed="rId19"/>
        </a:buBlip>
        <a:defRPr lang="en-US" sz="2900" kern="1200" dirty="0" smtClean="0">
          <a:gradFill>
            <a:gsLst>
              <a:gs pos="0">
                <a:schemeClr val="tx1"/>
              </a:gs>
              <a:gs pos="86000">
                <a:schemeClr val="tx1"/>
              </a:gs>
            </a:gsLst>
            <a:lin ang="0" scaled="0"/>
          </a:gradFill>
          <a:latin typeface="+mj-lt"/>
          <a:ea typeface="+mn-ea"/>
          <a:cs typeface="+mn-cs"/>
        </a:defRPr>
      </a:lvl4pPr>
      <a:lvl5pPr marL="2587908" indent="-448599" algn="l" defTabSz="1218785" rtl="0" eaLnBrk="1" latinLnBrk="0" hangingPunct="1">
        <a:lnSpc>
          <a:spcPct val="90000"/>
        </a:lnSpc>
        <a:spcBef>
          <a:spcPct val="20000"/>
        </a:spcBef>
        <a:buSzPct val="100000"/>
        <a:buFontTx/>
        <a:buBlip>
          <a:blip r:embed="rId19"/>
        </a:buBlip>
        <a:defRPr lang="en-US" sz="2700" kern="1200" dirty="0">
          <a:gradFill>
            <a:gsLst>
              <a:gs pos="0">
                <a:schemeClr val="tx1"/>
              </a:gs>
              <a:gs pos="86000">
                <a:schemeClr val="tx1"/>
              </a:gs>
            </a:gsLst>
            <a:lin ang="0" scaled="0"/>
          </a:gradFill>
          <a:latin typeface="+mj-lt"/>
          <a:ea typeface="+mn-ea"/>
          <a:cs typeface="+mn-cs"/>
        </a:defRPr>
      </a:lvl5pPr>
      <a:lvl6pPr marL="3351660"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53"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47"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840"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5" rtl="0" eaLnBrk="1" latinLnBrk="0" hangingPunct="1">
        <a:defRPr sz="2400" kern="1200">
          <a:solidFill>
            <a:schemeClr val="tx1"/>
          </a:solidFill>
          <a:latin typeface="+mn-lt"/>
          <a:ea typeface="+mn-ea"/>
          <a:cs typeface="+mn-cs"/>
        </a:defRPr>
      </a:lvl1pPr>
      <a:lvl2pPr marL="609393" algn="l" defTabSz="1218785" rtl="0" eaLnBrk="1" latinLnBrk="0" hangingPunct="1">
        <a:defRPr sz="2400" kern="1200">
          <a:solidFill>
            <a:schemeClr val="tx1"/>
          </a:solidFill>
          <a:latin typeface="+mn-lt"/>
          <a:ea typeface="+mn-ea"/>
          <a:cs typeface="+mn-cs"/>
        </a:defRPr>
      </a:lvl2pPr>
      <a:lvl3pPr marL="1218785" algn="l" defTabSz="1218785" rtl="0" eaLnBrk="1" latinLnBrk="0" hangingPunct="1">
        <a:defRPr sz="2400" kern="1200">
          <a:solidFill>
            <a:schemeClr val="tx1"/>
          </a:solidFill>
          <a:latin typeface="+mn-lt"/>
          <a:ea typeface="+mn-ea"/>
          <a:cs typeface="+mn-cs"/>
        </a:defRPr>
      </a:lvl3pPr>
      <a:lvl4pPr marL="1828179" algn="l" defTabSz="1218785" rtl="0" eaLnBrk="1" latinLnBrk="0" hangingPunct="1">
        <a:defRPr sz="2400" kern="1200">
          <a:solidFill>
            <a:schemeClr val="tx1"/>
          </a:solidFill>
          <a:latin typeface="+mn-lt"/>
          <a:ea typeface="+mn-ea"/>
          <a:cs typeface="+mn-cs"/>
        </a:defRPr>
      </a:lvl4pPr>
      <a:lvl5pPr marL="2437572" algn="l" defTabSz="1218785" rtl="0" eaLnBrk="1" latinLnBrk="0" hangingPunct="1">
        <a:defRPr sz="2400" kern="1200">
          <a:solidFill>
            <a:schemeClr val="tx1"/>
          </a:solidFill>
          <a:latin typeface="+mn-lt"/>
          <a:ea typeface="+mn-ea"/>
          <a:cs typeface="+mn-cs"/>
        </a:defRPr>
      </a:lvl5pPr>
      <a:lvl6pPr marL="3046965" algn="l" defTabSz="1218785" rtl="0" eaLnBrk="1" latinLnBrk="0" hangingPunct="1">
        <a:defRPr sz="2400" kern="1200">
          <a:solidFill>
            <a:schemeClr val="tx1"/>
          </a:solidFill>
          <a:latin typeface="+mn-lt"/>
          <a:ea typeface="+mn-ea"/>
          <a:cs typeface="+mn-cs"/>
        </a:defRPr>
      </a:lvl6pPr>
      <a:lvl7pPr marL="3656357" algn="l" defTabSz="1218785" rtl="0" eaLnBrk="1" latinLnBrk="0" hangingPunct="1">
        <a:defRPr sz="2400" kern="1200">
          <a:solidFill>
            <a:schemeClr val="tx1"/>
          </a:solidFill>
          <a:latin typeface="+mn-lt"/>
          <a:ea typeface="+mn-ea"/>
          <a:cs typeface="+mn-cs"/>
        </a:defRPr>
      </a:lvl7pPr>
      <a:lvl8pPr marL="4265751" algn="l" defTabSz="1218785" rtl="0" eaLnBrk="1" latinLnBrk="0" hangingPunct="1">
        <a:defRPr sz="2400" kern="1200">
          <a:solidFill>
            <a:schemeClr val="tx1"/>
          </a:solidFill>
          <a:latin typeface="+mn-lt"/>
          <a:ea typeface="+mn-ea"/>
          <a:cs typeface="+mn-cs"/>
        </a:defRPr>
      </a:lvl8pPr>
      <a:lvl9pPr marL="4875144" algn="l" defTabSz="12187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42.png"/><Relationship Id="rId12"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image" Target="../media/image47.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downloads/details.aspx?displaylang=en&amp;FamilyID=737b7eca-d07e-4d24-8c98-68ebe5c66867" TargetMode="External"/><Relationship Id="rId2" Type="http://schemas.openxmlformats.org/officeDocument/2006/relationships/hyperlink" Target="http://technet.microsoft.com/en-us/library/ee918811(WS.10).asp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Infinibandport.jpg"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9.jpe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68.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67.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74.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68.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8.emf"/><Relationship Id="rId5" Type="http://schemas.openxmlformats.org/officeDocument/2006/relationships/oleObject" Target="../embeddings/oleObject2.bin"/><Relationship Id="rId4" Type="http://schemas.openxmlformats.org/officeDocument/2006/relationships/image" Target="../media/image7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oleObject" Target="../embeddings/oleObject9.bin"/><Relationship Id="rId3" Type="http://schemas.openxmlformats.org/officeDocument/2006/relationships/notesSlide" Target="../notesSlides/notesSlide35.xml"/><Relationship Id="rId7" Type="http://schemas.openxmlformats.org/officeDocument/2006/relationships/oleObject" Target="../embeddings/oleObject5.bin"/><Relationship Id="rId12"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88.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84.gif"/><Relationship Id="rId10" Type="http://schemas.openxmlformats.org/officeDocument/2006/relationships/image" Target="../media/image90.emf"/><Relationship Id="rId4" Type="http://schemas.openxmlformats.org/officeDocument/2006/relationships/image" Target="../media/image83.png"/><Relationship Id="rId9" Type="http://schemas.openxmlformats.org/officeDocument/2006/relationships/oleObject" Target="../embeddings/oleObject6.bin"/><Relationship Id="rId14" Type="http://schemas.openxmlformats.org/officeDocument/2006/relationships/image" Target="../media/image91.png"/></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3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8" Type="http://schemas.openxmlformats.org/officeDocument/2006/relationships/hyperlink" Target="http://connect.microsoft.com/" TargetMode="External"/><Relationship Id="rId3" Type="http://schemas.openxmlformats.org/officeDocument/2006/relationships/hyperlink" Target="http://tnlive.redmond.corp.microsoft.com/en-us/cc453771.aspx" TargetMode="External"/><Relationship Id="rId7" Type="http://schemas.openxmlformats.org/officeDocument/2006/relationships/hyperlink" Target="http://www.microsoft.com/downloads/details.aspx?displaylang=en&amp;FamilyID=81eaabce-12fe-4b17-9956-5cadde11e13e"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hyperlink" Target="http://www.microsoft.com/downloads/details.aspx?displaylang=en&amp;FamilyID=73dd6908-ed5c-4b01-a7e3-1ad5044b06aa" TargetMode="External"/><Relationship Id="rId5" Type="http://schemas.openxmlformats.org/officeDocument/2006/relationships/hyperlink" Target="http://www.microsoft.com/downloads/details.aspx?displaylang=en&amp;FamilyID=f134b503-3e55-4e3c-8a01-95264b46b8f1" TargetMode="External"/><Relationship Id="rId4" Type="http://schemas.openxmlformats.org/officeDocument/2006/relationships/hyperlink" Target="http://www.microsoft.com/downloads/details.aspx?FamilyID=F7F5BE21-CBD6-4892-A680-1DE7C5F29B56&amp;displaylang=en"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hyperlink" Target="http://channel9.msdn.com/shows/The+HPC+Show" TargetMode="External"/><Relationship Id="rId2" Type="http://schemas.openxmlformats.org/officeDocument/2006/relationships/hyperlink" Target="http://www.microsoft.com/hpc" TargetMode="External"/><Relationship Id="rId1" Type="http://schemas.openxmlformats.org/officeDocument/2006/relationships/slideLayout" Target="../slideLayouts/slideLayout5.xml"/><Relationship Id="rId5" Type="http://schemas.openxmlformats.org/officeDocument/2006/relationships/hyperlink" Target="http://technet.microsoft.com/en-us/hpc/default.aspx" TargetMode="External"/><Relationship Id="rId4" Type="http://schemas.openxmlformats.org/officeDocument/2006/relationships/hyperlink" Target="http://www.kitware.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7933" y="1371600"/>
            <a:ext cx="8124788" cy="1020789"/>
          </a:xfrm>
        </p:spPr>
        <p:txBody>
          <a:bodyPr/>
          <a:lstStyle/>
          <a:p>
            <a:r>
              <a:rPr lang="en-US" dirty="0" smtClean="0"/>
              <a:t>An </a:t>
            </a:r>
            <a:r>
              <a:rPr lang="en-US" b="1" dirty="0" smtClean="0"/>
              <a:t>Overview</a:t>
            </a:r>
            <a:r>
              <a:rPr lang="en-US" dirty="0" smtClean="0"/>
              <a:t> of the Windows HPC Server 2008</a:t>
            </a:r>
            <a:r>
              <a:rPr lang="en-US" dirty="0" smtClean="0">
                <a:solidFill>
                  <a:srgbClr val="FFC000"/>
                </a:solidFill>
              </a:rPr>
              <a:t>R2</a:t>
            </a:r>
            <a:endParaRPr lang="en-US" dirty="0">
              <a:solidFill>
                <a:srgbClr val="FFC000"/>
              </a:solidFill>
            </a:endParaRPr>
          </a:p>
        </p:txBody>
      </p:sp>
      <p:sp>
        <p:nvSpPr>
          <p:cNvPr id="3" name="Subtitle 2"/>
          <p:cNvSpPr>
            <a:spLocks noGrp="1"/>
          </p:cNvSpPr>
          <p:nvPr>
            <p:ph type="subTitle" idx="1"/>
          </p:nvPr>
        </p:nvSpPr>
        <p:spPr/>
        <p:txBody>
          <a:bodyPr/>
          <a:lstStyle/>
          <a:p>
            <a:endParaRPr lang="en-US" dirty="0" smtClean="0"/>
          </a:p>
          <a:p>
            <a:endParaRPr lang="en-US" dirty="0" smtClean="0"/>
          </a:p>
          <a:p>
            <a:r>
              <a:rPr lang="en-US" dirty="0" smtClean="0"/>
              <a:t>Boris Manitius</a:t>
            </a:r>
          </a:p>
          <a:p>
            <a:r>
              <a:rPr lang="en-US" dirty="0" smtClean="0"/>
              <a:t>HPC Specialist Australia</a:t>
            </a:r>
          </a:p>
          <a:p>
            <a:r>
              <a:rPr lang="en-US" dirty="0" smtClean="0"/>
              <a:t>Microsoft Corporation</a:t>
            </a:r>
          </a:p>
        </p:txBody>
      </p:sp>
      <p:sp>
        <p:nvSpPr>
          <p:cNvPr id="7" name="Rectangle 6"/>
          <p:cNvSpPr/>
          <p:nvPr/>
        </p:nvSpPr>
        <p:spPr bwMode="auto">
          <a:xfrm>
            <a:off x="-3063243" y="46168"/>
            <a:ext cx="2854754" cy="738664"/>
          </a:xfrm>
          <a:prstGeom prst="rect">
            <a:avLst/>
          </a:prstGeom>
          <a:solidFill>
            <a:srgbClr val="B72172"/>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21879" tIns="182825" rIns="121879" bIns="182825" numCol="1" rtlCol="0" anchor="ctr" anchorCtr="0" compatLnSpc="1">
            <a:prstTxWarp prst="textNoShape">
              <a:avLst/>
            </a:prstTxWarp>
            <a:spAutoFit/>
          </a:bodyPr>
          <a:lstStyle/>
          <a:p>
            <a:pPr algn="ctr" defTabSz="1218433"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spTree>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74" y="228600"/>
            <a:ext cx="11172958" cy="553998"/>
          </a:xfrm>
        </p:spPr>
        <p:txBody>
          <a:bodyPr/>
          <a:lstStyle/>
          <a:p>
            <a:r>
              <a:rPr lang="en-US" sz="4000" dirty="0" smtClean="0"/>
              <a:t>Windows HPC Tomorrow</a:t>
            </a:r>
            <a:endParaRPr lang="en-US" sz="4000" dirty="0"/>
          </a:p>
        </p:txBody>
      </p:sp>
      <p:pic>
        <p:nvPicPr>
          <p:cNvPr id="4" name="Picture 2" descr="\\wiererm2\CDROM$\DVD_ART34\Artwork_Imagery\Icons - Illustrations\timeline\timeline.png"/>
          <p:cNvPicPr>
            <a:picLocks noChangeAspect="1" noChangeArrowheads="1"/>
          </p:cNvPicPr>
          <p:nvPr/>
        </p:nvPicPr>
        <p:blipFill>
          <a:blip r:embed="rId2" cstate="print"/>
          <a:srcRect/>
          <a:stretch>
            <a:fillRect/>
          </a:stretch>
        </p:blipFill>
        <p:spPr bwMode="auto">
          <a:xfrm>
            <a:off x="0" y="3314700"/>
            <a:ext cx="12188825" cy="838200"/>
          </a:xfrm>
          <a:prstGeom prst="rect">
            <a:avLst/>
          </a:prstGeom>
          <a:noFill/>
        </p:spPr>
      </p:pic>
      <p:sp>
        <p:nvSpPr>
          <p:cNvPr id="5" name="TextBox 4"/>
          <p:cNvSpPr txBox="1"/>
          <p:nvPr/>
        </p:nvSpPr>
        <p:spPr>
          <a:xfrm>
            <a:off x="4" y="4128657"/>
            <a:ext cx="12188824" cy="697627"/>
          </a:xfrm>
          <a:prstGeom prst="rect">
            <a:avLst/>
          </a:prstGeom>
          <a:noFill/>
        </p:spPr>
        <p:txBody>
          <a:bodyPr wrap="square" lIns="121883" tIns="60943" rIns="121883" bIns="60943" rtlCol="0">
            <a:spAutoFit/>
          </a:bodyPr>
          <a:lstStyle/>
          <a:p>
            <a:pPr algn="ctr"/>
            <a:r>
              <a:rPr lang="en-US" sz="3700" b="1" dirty="0"/>
              <a:t>Highly Scalable, Highly Efficient HPC</a:t>
            </a:r>
          </a:p>
        </p:txBody>
      </p:sp>
      <p:grpSp>
        <p:nvGrpSpPr>
          <p:cNvPr id="8" name="Group 47"/>
          <p:cNvGrpSpPr/>
          <p:nvPr/>
        </p:nvGrpSpPr>
        <p:grpSpPr>
          <a:xfrm>
            <a:off x="5291931" y="3302785"/>
            <a:ext cx="1428188" cy="905256"/>
            <a:chOff x="6641891" y="3021732"/>
            <a:chExt cx="1071419" cy="905256"/>
          </a:xfrm>
        </p:grpSpPr>
        <p:pic>
          <p:nvPicPr>
            <p:cNvPr id="9" name="Picture 5" descr="\\wiererm2\CDROM$\DVD_ART34\Artwork_Imagery\Icons - Illustrations\timeline\Teal timeline bead.png"/>
            <p:cNvPicPr>
              <a:picLocks noChangeAspect="1" noChangeArrowheads="1"/>
            </p:cNvPicPr>
            <p:nvPr/>
          </p:nvPicPr>
          <p:blipFill>
            <a:blip r:embed="rId3" cstate="print"/>
            <a:srcRect/>
            <a:stretch>
              <a:fillRect/>
            </a:stretch>
          </p:blipFill>
          <p:spPr bwMode="auto">
            <a:xfrm>
              <a:off x="6671822" y="3021732"/>
              <a:ext cx="1041488" cy="905256"/>
            </a:xfrm>
            <a:prstGeom prst="rect">
              <a:avLst/>
            </a:prstGeom>
            <a:noFill/>
          </p:spPr>
        </p:pic>
        <p:sp>
          <p:nvSpPr>
            <p:cNvPr id="10" name="TextBox 9"/>
            <p:cNvSpPr txBox="1"/>
            <p:nvPr/>
          </p:nvSpPr>
          <p:spPr>
            <a:xfrm>
              <a:off x="6641891" y="3221912"/>
              <a:ext cx="1071419" cy="461665"/>
            </a:xfrm>
            <a:prstGeom prst="rect">
              <a:avLst/>
            </a:prstGeom>
            <a:noFill/>
          </p:spPr>
          <p:txBody>
            <a:bodyPr wrap="square" rtlCol="0">
              <a:spAutoFit/>
            </a:bodyPr>
            <a:lstStyle/>
            <a:p>
              <a:pPr algn="ctr"/>
              <a:r>
                <a:rPr lang="en-US" dirty="0" smtClean="0">
                  <a:ln w="18415" cmpd="sng">
                    <a:solidFill>
                      <a:srgbClr val="FFFFFF"/>
                    </a:solidFill>
                    <a:prstDash val="solid"/>
                  </a:ln>
                  <a:effectLst>
                    <a:outerShdw blurRad="63500" dir="3600000" algn="tl" rotWithShape="0">
                      <a:srgbClr val="000000">
                        <a:alpha val="70000"/>
                      </a:srgbClr>
                    </a:outerShdw>
                  </a:effectLst>
                </a:rPr>
                <a:t>2010</a:t>
              </a:r>
              <a:endParaRPr lang="en-US" dirty="0">
                <a:ln w="18415" cmpd="sng">
                  <a:solidFill>
                    <a:srgbClr val="FFFFFF"/>
                  </a:solidFill>
                  <a:prstDash val="solid"/>
                </a:ln>
                <a:effectLst>
                  <a:outerShdw blurRad="63500" dir="3600000" algn="tl" rotWithShape="0">
                    <a:srgbClr val="000000">
                      <a:alpha val="70000"/>
                    </a:srgbClr>
                  </a:outerShdw>
                </a:effectLst>
              </a:endParaRPr>
            </a:p>
          </p:txBody>
        </p:sp>
      </p:grpSp>
      <p:grpSp>
        <p:nvGrpSpPr>
          <p:cNvPr id="17" name="Group 57"/>
          <p:cNvGrpSpPr/>
          <p:nvPr/>
        </p:nvGrpSpPr>
        <p:grpSpPr>
          <a:xfrm>
            <a:off x="559969" y="948281"/>
            <a:ext cx="3817388" cy="2006438"/>
            <a:chOff x="420087" y="866900"/>
            <a:chExt cx="2863787" cy="2006438"/>
          </a:xfrm>
        </p:grpSpPr>
        <p:pic>
          <p:nvPicPr>
            <p:cNvPr id="18" name="Picture 17" descr="C:\Users\wardr\Desktop\WS08-R2_h_rgb.png"/>
            <p:cNvPicPr>
              <a:picLocks noChangeAspect="1" noChangeArrowheads="1"/>
            </p:cNvPicPr>
            <p:nvPr/>
          </p:nvPicPr>
          <p:blipFill>
            <a:blip r:embed="rId4" cstate="print"/>
            <a:srcRect l="92322" t="35916" r="-1034" b="-3854"/>
            <a:stretch>
              <a:fillRect/>
            </a:stretch>
          </p:blipFill>
          <p:spPr bwMode="auto">
            <a:xfrm>
              <a:off x="2713860" y="2251506"/>
              <a:ext cx="570014" cy="621832"/>
            </a:xfrm>
            <a:prstGeom prst="rect">
              <a:avLst/>
            </a:prstGeom>
            <a:noFill/>
          </p:spPr>
        </p:pic>
        <p:pic>
          <p:nvPicPr>
            <p:cNvPr id="19" name="Picture 18" descr="https://mediabank.partners.extranet.microsoft.com/transfer/rad94725/0/W-HPC-Svr08_v_rgb.png"/>
            <p:cNvPicPr>
              <a:picLocks noChangeAspect="1" noChangeArrowheads="1"/>
            </p:cNvPicPr>
            <p:nvPr/>
          </p:nvPicPr>
          <p:blipFill>
            <a:blip r:embed="rId5" cstate="print"/>
            <a:stretch>
              <a:fillRect/>
            </a:stretch>
          </p:blipFill>
          <p:spPr bwMode="auto">
            <a:xfrm>
              <a:off x="420087" y="866900"/>
              <a:ext cx="2325898" cy="1828800"/>
            </a:xfrm>
            <a:prstGeom prst="rect">
              <a:avLst/>
            </a:prstGeom>
            <a:noFill/>
          </p:spPr>
        </p:pic>
      </p:grpSp>
      <p:pic>
        <p:nvPicPr>
          <p:cNvPr id="26" name="Picture 8" descr="https://mediabank.partners.extranet.microsoft.com/transfer/rad94725/0/W-HPC-Svr08_v_rgb.png"/>
          <p:cNvPicPr>
            <a:picLocks noChangeAspect="1" noChangeArrowheads="1"/>
          </p:cNvPicPr>
          <p:nvPr/>
        </p:nvPicPr>
        <p:blipFill>
          <a:blip r:embed="rId5" cstate="print"/>
          <a:stretch>
            <a:fillRect/>
          </a:stretch>
        </p:blipFill>
        <p:spPr bwMode="auto">
          <a:xfrm>
            <a:off x="560689" y="946438"/>
            <a:ext cx="3100390" cy="1828800"/>
          </a:xfrm>
          <a:prstGeom prst="rect">
            <a:avLst/>
          </a:prstGeom>
          <a:noFill/>
        </p:spPr>
      </p:pic>
      <p:pic>
        <p:nvPicPr>
          <p:cNvPr id="27" name="Picture 10" descr="https://mediabank.partners.extranet.microsoft.com/transfer/rad94725/1/ws03-CmpClstr_v_rgb.png"/>
          <p:cNvPicPr>
            <a:picLocks noChangeAspect="1" noChangeArrowheads="1"/>
          </p:cNvPicPr>
          <p:nvPr/>
        </p:nvPicPr>
        <p:blipFill>
          <a:blip r:embed="rId6" cstate="print"/>
          <a:stretch>
            <a:fillRect/>
          </a:stretch>
        </p:blipFill>
        <p:spPr bwMode="auto">
          <a:xfrm>
            <a:off x="250767" y="2843369"/>
            <a:ext cx="1309318" cy="448909"/>
          </a:xfrm>
          <a:prstGeom prst="rect">
            <a:avLst/>
          </a:prstGeom>
          <a:noFill/>
        </p:spPr>
      </p:pic>
      <p:grpSp>
        <p:nvGrpSpPr>
          <p:cNvPr id="29" name="Group 39"/>
          <p:cNvGrpSpPr/>
          <p:nvPr/>
        </p:nvGrpSpPr>
        <p:grpSpPr>
          <a:xfrm>
            <a:off x="2678742" y="3317302"/>
            <a:ext cx="1442700" cy="900995"/>
            <a:chOff x="3505830" y="3012498"/>
            <a:chExt cx="1082307" cy="900995"/>
          </a:xfrm>
        </p:grpSpPr>
        <p:pic>
          <p:nvPicPr>
            <p:cNvPr id="30" name="Picture 6" descr="\\wiererm2\CDROM$\DVD_ART34\Artwork_Imagery\Icons - Illustrations\timeline\timeline bead  oval gold.png"/>
            <p:cNvPicPr>
              <a:picLocks noChangeAspect="1" noChangeArrowheads="1"/>
            </p:cNvPicPr>
            <p:nvPr/>
          </p:nvPicPr>
          <p:blipFill>
            <a:blip r:embed="rId7" cstate="print"/>
            <a:srcRect/>
            <a:stretch>
              <a:fillRect/>
            </a:stretch>
          </p:blipFill>
          <p:spPr bwMode="auto">
            <a:xfrm>
              <a:off x="3559169" y="3012498"/>
              <a:ext cx="1028968" cy="900995"/>
            </a:xfrm>
            <a:prstGeom prst="rect">
              <a:avLst/>
            </a:prstGeom>
            <a:noFill/>
          </p:spPr>
        </p:pic>
        <p:sp>
          <p:nvSpPr>
            <p:cNvPr id="31" name="TextBox 30"/>
            <p:cNvSpPr txBox="1"/>
            <p:nvPr/>
          </p:nvSpPr>
          <p:spPr>
            <a:xfrm>
              <a:off x="3505830" y="3202125"/>
              <a:ext cx="1071419" cy="461665"/>
            </a:xfrm>
            <a:prstGeom prst="rect">
              <a:avLst/>
            </a:prstGeom>
            <a:noFill/>
          </p:spPr>
          <p:txBody>
            <a:bodyPr wrap="square" rtlCol="0">
              <a:spAutoFit/>
            </a:bodyPr>
            <a:lstStyle/>
            <a:p>
              <a:pPr algn="ctr"/>
              <a:r>
                <a:rPr lang="en-US" dirty="0" smtClean="0">
                  <a:ln w="18415" cmpd="sng">
                    <a:solidFill>
                      <a:srgbClr val="FFFFFF"/>
                    </a:solidFill>
                    <a:prstDash val="solid"/>
                  </a:ln>
                  <a:effectLst>
                    <a:outerShdw blurRad="63500" dir="3600000" algn="tl" rotWithShape="0">
                      <a:srgbClr val="000000">
                        <a:alpha val="70000"/>
                      </a:srgbClr>
                    </a:outerShdw>
                  </a:effectLst>
                </a:rPr>
                <a:t>2008</a:t>
              </a:r>
              <a:endParaRPr lang="en-US" dirty="0">
                <a:ln w="18415" cmpd="sng">
                  <a:solidFill>
                    <a:srgbClr val="FFFFFF"/>
                  </a:solidFill>
                  <a:prstDash val="solid"/>
                </a:ln>
                <a:effectLst>
                  <a:outerShdw blurRad="63500" dir="3600000" algn="tl" rotWithShape="0">
                    <a:srgbClr val="000000">
                      <a:alpha val="70000"/>
                    </a:srgbClr>
                  </a:outerShdw>
                </a:effectLst>
              </a:endParaRPr>
            </a:p>
          </p:txBody>
        </p:sp>
      </p:grpSp>
      <p:grpSp>
        <p:nvGrpSpPr>
          <p:cNvPr id="32" name="Group 42"/>
          <p:cNvGrpSpPr/>
          <p:nvPr/>
        </p:nvGrpSpPr>
        <p:grpSpPr>
          <a:xfrm>
            <a:off x="172903" y="3308066"/>
            <a:ext cx="1371600" cy="882329"/>
            <a:chOff x="664086" y="3003261"/>
            <a:chExt cx="1336098" cy="882329"/>
          </a:xfrm>
        </p:grpSpPr>
        <p:pic>
          <p:nvPicPr>
            <p:cNvPr id="33" name="Picture 3" descr="\\wiererm2\CDROM$\DVD_ART34\Artwork_Imagery\Icons - Illustrations\timeline\Purple timeline bead.png"/>
            <p:cNvPicPr>
              <a:picLocks noChangeAspect="1" noChangeArrowheads="1"/>
            </p:cNvPicPr>
            <p:nvPr/>
          </p:nvPicPr>
          <p:blipFill>
            <a:blip r:embed="rId8" cstate="print"/>
            <a:srcRect/>
            <a:stretch>
              <a:fillRect/>
            </a:stretch>
          </p:blipFill>
          <p:spPr bwMode="auto">
            <a:xfrm>
              <a:off x="664086" y="3003261"/>
              <a:ext cx="1336098" cy="882329"/>
            </a:xfrm>
            <a:prstGeom prst="rect">
              <a:avLst/>
            </a:prstGeom>
            <a:noFill/>
          </p:spPr>
        </p:pic>
        <p:sp>
          <p:nvSpPr>
            <p:cNvPr id="34" name="TextBox 33"/>
            <p:cNvSpPr txBox="1"/>
            <p:nvPr/>
          </p:nvSpPr>
          <p:spPr>
            <a:xfrm>
              <a:off x="739935" y="3198161"/>
              <a:ext cx="1071419" cy="461665"/>
            </a:xfrm>
            <a:prstGeom prst="rect">
              <a:avLst/>
            </a:prstGeom>
            <a:noFill/>
            <a:ln>
              <a:noFill/>
            </a:ln>
          </p:spPr>
          <p:txBody>
            <a:bodyPr wrap="square" rtlCol="0">
              <a:spAutoFit/>
            </a:bodyPr>
            <a:lstStyle/>
            <a:p>
              <a:pPr algn="ctr"/>
              <a:r>
                <a:rPr lang="en-US" dirty="0" smtClean="0">
                  <a:ln w="18415" cmpd="sng">
                    <a:solidFill>
                      <a:srgbClr val="FFFFFF"/>
                    </a:solidFill>
                    <a:prstDash val="solid"/>
                  </a:ln>
                  <a:effectLst>
                    <a:outerShdw blurRad="38100" dist="38100" dir="2700000" algn="tl">
                      <a:srgbClr val="000000">
                        <a:alpha val="43137"/>
                      </a:srgbClr>
                    </a:outerShdw>
                  </a:effectLst>
                </a:rPr>
                <a:t>2006</a:t>
              </a:r>
              <a:endParaRPr lang="en-US" dirty="0">
                <a:ln w="18415" cmpd="sng">
                  <a:solidFill>
                    <a:srgbClr val="FFFFFF"/>
                  </a:solidFill>
                  <a:prstDash val="solid"/>
                </a:ln>
                <a:effectLst>
                  <a:outerShdw blurRad="38100" dist="38100" dir="2700000" algn="tl">
                    <a:srgbClr val="000000">
                      <a:alpha val="43137"/>
                    </a:srgbClr>
                  </a:outerShdw>
                </a:effectLst>
              </a:endParaRPr>
            </a:p>
          </p:txBody>
        </p:sp>
      </p:grpSp>
      <p:pic>
        <p:nvPicPr>
          <p:cNvPr id="43" name="Picture 30" descr="\\wiererm2\CDROM$\DVD_ART34\Logos\Microsoft Hyper-V Server\Microsoft Hyper-V Server logo h.png"/>
          <p:cNvPicPr>
            <a:picLocks noChangeAspect="1" noChangeArrowheads="1"/>
          </p:cNvPicPr>
          <p:nvPr/>
        </p:nvPicPr>
        <p:blipFill>
          <a:blip r:embed="rId9" cstate="print"/>
          <a:srcRect l="40294" r="24700"/>
          <a:stretch>
            <a:fillRect/>
          </a:stretch>
        </p:blipFill>
        <p:spPr bwMode="auto">
          <a:xfrm>
            <a:off x="10041321" y="2880717"/>
            <a:ext cx="905165" cy="245286"/>
          </a:xfrm>
          <a:prstGeom prst="rect">
            <a:avLst/>
          </a:prstGeom>
          <a:noFill/>
        </p:spPr>
      </p:pic>
      <p:pic>
        <p:nvPicPr>
          <p:cNvPr id="44" name="Picture 43" descr="https://mediabank.partners.extranet.microsoft.com/transfer/radD8EA9/0/VS08-pro_v_rgb.png"/>
          <p:cNvPicPr>
            <a:picLocks noChangeAspect="1" noChangeArrowheads="1"/>
          </p:cNvPicPr>
          <p:nvPr/>
        </p:nvPicPr>
        <p:blipFill>
          <a:blip r:embed="rId10" cstate="print"/>
          <a:srcRect r="20163" b="21534"/>
          <a:stretch>
            <a:fillRect/>
          </a:stretch>
        </p:blipFill>
        <p:spPr bwMode="auto">
          <a:xfrm>
            <a:off x="9260115" y="1281331"/>
            <a:ext cx="1179850" cy="474811"/>
          </a:xfrm>
          <a:prstGeom prst="rect">
            <a:avLst/>
          </a:prstGeom>
          <a:noFill/>
        </p:spPr>
      </p:pic>
      <p:grpSp>
        <p:nvGrpSpPr>
          <p:cNvPr id="46" name="Group 63"/>
          <p:cNvGrpSpPr/>
          <p:nvPr/>
        </p:nvGrpSpPr>
        <p:grpSpPr>
          <a:xfrm>
            <a:off x="8034819" y="2569801"/>
            <a:ext cx="1355703" cy="547135"/>
            <a:chOff x="5710114" y="2392732"/>
            <a:chExt cx="1355703" cy="547135"/>
          </a:xfrm>
        </p:grpSpPr>
        <p:pic>
          <p:nvPicPr>
            <p:cNvPr id="47" name="Picture 31" descr="\\wiererm2\CDROM$\DVD_ART34\Logos\Microsoft .NET - NET\Microsoft .net logo c.png"/>
            <p:cNvPicPr>
              <a:picLocks noChangeAspect="1" noChangeArrowheads="1"/>
            </p:cNvPicPr>
            <p:nvPr/>
          </p:nvPicPr>
          <p:blipFill>
            <a:blip r:embed="rId11" cstate="print"/>
            <a:srcRect/>
            <a:stretch>
              <a:fillRect/>
            </a:stretch>
          </p:blipFill>
          <p:spPr bwMode="auto">
            <a:xfrm>
              <a:off x="5820225" y="2392732"/>
              <a:ext cx="711366" cy="360362"/>
            </a:xfrm>
            <a:prstGeom prst="rect">
              <a:avLst/>
            </a:prstGeom>
            <a:noFill/>
          </p:spPr>
        </p:pic>
        <p:sp>
          <p:nvSpPr>
            <p:cNvPr id="48" name="TextBox 47"/>
            <p:cNvSpPr txBox="1"/>
            <p:nvPr/>
          </p:nvSpPr>
          <p:spPr>
            <a:xfrm>
              <a:off x="5710114" y="2703648"/>
              <a:ext cx="1355703" cy="236219"/>
            </a:xfrm>
            <a:prstGeom prst="rect">
              <a:avLst/>
            </a:prstGeom>
            <a:noFill/>
          </p:spPr>
          <p:txBody>
            <a:bodyPr wrap="square" rtlCol="0">
              <a:spAutoFit/>
            </a:bodyPr>
            <a:lstStyle/>
            <a:p>
              <a:pPr algn="l"/>
              <a:r>
                <a:rPr lang="en-US" sz="1100" dirty="0" smtClean="0">
                  <a:solidFill>
                    <a:schemeClr val="tx1"/>
                  </a:solidFill>
                  <a:effectLst>
                    <a:outerShdw blurRad="38100" dist="38100" dir="2700000" algn="tl">
                      <a:srgbClr val="000000">
                        <a:alpha val="43137"/>
                      </a:srgbClr>
                    </a:outerShdw>
                  </a:effectLst>
                  <a:latin typeface="Malgun Gothic" pitchFamily="34" charset="-127"/>
                  <a:ea typeface="Malgun Gothic" pitchFamily="34" charset="-127"/>
                </a:rPr>
                <a:t>Parallel Extensions</a:t>
              </a:r>
              <a:endParaRPr lang="en-US" sz="1100" dirty="0">
                <a:solidFill>
                  <a:schemeClr val="tx1"/>
                </a:solidFill>
                <a:effectLst>
                  <a:outerShdw blurRad="38100" dist="38100" dir="2700000" algn="tl">
                    <a:srgbClr val="000000">
                      <a:alpha val="43137"/>
                    </a:srgbClr>
                  </a:outerShdw>
                </a:effectLst>
                <a:latin typeface="Malgun Gothic" pitchFamily="34" charset="-127"/>
                <a:ea typeface="Malgun Gothic" pitchFamily="34" charset="-127"/>
              </a:endParaRPr>
            </a:p>
          </p:txBody>
        </p:sp>
      </p:grpSp>
      <p:sp>
        <p:nvSpPr>
          <p:cNvPr id="50" name="TextBox 49"/>
          <p:cNvSpPr txBox="1"/>
          <p:nvPr/>
        </p:nvSpPr>
        <p:spPr>
          <a:xfrm>
            <a:off x="10345486" y="1517243"/>
            <a:ext cx="548640" cy="276999"/>
          </a:xfrm>
          <a:prstGeom prst="rect">
            <a:avLst/>
          </a:prstGeom>
          <a:noFill/>
        </p:spPr>
        <p:txBody>
          <a:bodyPr wrap="square" rtlCol="0">
            <a:spAutoFit/>
          </a:bodyPr>
          <a:lstStyle/>
          <a:p>
            <a:r>
              <a:rPr lang="en-US" sz="1200" dirty="0" smtClean="0"/>
              <a:t>2010</a:t>
            </a:r>
            <a:endParaRPr lang="en-US" sz="1200" dirty="0"/>
          </a:p>
        </p:txBody>
      </p:sp>
      <p:pic>
        <p:nvPicPr>
          <p:cNvPr id="52" name="Picture 21" descr="https://mediabank.partners.extranet.microsoft.com/transfer/radD8EA9/1/SysCnt-OprtnsMgr07_v_rgb.png"/>
          <p:cNvPicPr>
            <a:picLocks noChangeAspect="1" noChangeArrowheads="1"/>
          </p:cNvPicPr>
          <p:nvPr/>
        </p:nvPicPr>
        <p:blipFill>
          <a:blip r:embed="rId12" cstate="print"/>
          <a:srcRect/>
          <a:stretch>
            <a:fillRect/>
          </a:stretch>
        </p:blipFill>
        <p:spPr bwMode="auto">
          <a:xfrm>
            <a:off x="8258628" y="1505032"/>
            <a:ext cx="1483014" cy="880366"/>
          </a:xfrm>
          <a:prstGeom prst="rect">
            <a:avLst/>
          </a:prstGeom>
          <a:noFill/>
        </p:spPr>
      </p:pic>
      <p:pic>
        <p:nvPicPr>
          <p:cNvPr id="53" name="Picture 3" descr="C:\temp\SQL08-Ent_v_rgb_r.png"/>
          <p:cNvPicPr>
            <a:picLocks noChangeAspect="1" noChangeArrowheads="1"/>
          </p:cNvPicPr>
          <p:nvPr/>
        </p:nvPicPr>
        <p:blipFill>
          <a:blip r:embed="rId13" cstate="print"/>
          <a:srcRect b="16871"/>
          <a:stretch>
            <a:fillRect/>
          </a:stretch>
        </p:blipFill>
        <p:spPr bwMode="auto">
          <a:xfrm>
            <a:off x="9909609" y="1916407"/>
            <a:ext cx="1155557" cy="725026"/>
          </a:xfrm>
          <a:prstGeom prst="rect">
            <a:avLst/>
          </a:prstGeom>
          <a:noFill/>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6"/>
                                        </p:tgtEl>
                                      </p:cBhvr>
                                      <p:by x="25000" y="25000"/>
                                    </p:animScale>
                                  </p:childTnLst>
                                </p:cTn>
                              </p:par>
                              <p:par>
                                <p:cTn id="7" presetID="42" presetClass="path" presetSubtype="0" accel="50000" decel="50000" fill="hold" nodeType="withEffect">
                                  <p:stCondLst>
                                    <p:cond delay="0"/>
                                  </p:stCondLst>
                                  <p:childTnLst>
                                    <p:animMotion origin="layout" path="M 3.125E-6 -2.65896E-6 L 0.09961 0.17064 " pathEditMode="relative" rAng="0" ptsTypes="AA">
                                      <p:cBhvr>
                                        <p:cTn id="8" dur="1000" fill="hold"/>
                                        <p:tgtEl>
                                          <p:spTgt spid="26"/>
                                        </p:tgtEl>
                                        <p:attrNameLst>
                                          <p:attrName>ppt_x</p:attrName>
                                          <p:attrName>ppt_y</p:attrName>
                                        </p:attrNameLst>
                                      </p:cBhvr>
                                      <p:rCtr x="4974" y="8532"/>
                                    </p:animMotion>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dissolve">
                                      <p:cBhvr>
                                        <p:cTn id="15" dur="500"/>
                                        <p:tgtEl>
                                          <p:spTgt spid="46"/>
                                        </p:tgtEl>
                                      </p:cBhvr>
                                    </p:animEffect>
                                  </p:childTnLst>
                                </p:cTn>
                              </p:par>
                              <p:par>
                                <p:cTn id="16" presetID="9"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dissolve">
                                      <p:cBhvr>
                                        <p:cTn id="18" dur="500"/>
                                        <p:tgtEl>
                                          <p:spTgt spid="43"/>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9"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Heard From Customers</a:t>
            </a:r>
            <a:endParaRPr lang="en-US" dirty="0"/>
          </a:p>
        </p:txBody>
      </p:sp>
      <p:graphicFrame>
        <p:nvGraphicFramePr>
          <p:cNvPr id="5" name="Content Placeholder 4"/>
          <p:cNvGraphicFramePr>
            <a:graphicFrameLocks noGrp="1"/>
          </p:cNvGraphicFramePr>
          <p:nvPr>
            <p:ph idx="1"/>
            <p:extLst/>
          </p:nvPr>
        </p:nvGraphicFramePr>
        <p:xfrm>
          <a:off x="422590" y="1101679"/>
          <a:ext cx="11343646" cy="5235621"/>
        </p:xfrm>
        <a:graphic>
          <a:graphicData uri="http://schemas.openxmlformats.org/drawingml/2006/table">
            <a:tbl>
              <a:tblPr bandRow="1">
                <a:tableStyleId>{5C22544A-7EE6-4342-B048-85BDC9FD1C3A}</a:tableStyleId>
              </a:tblPr>
              <a:tblGrid>
                <a:gridCol w="3466114"/>
                <a:gridCol w="7877532"/>
              </a:tblGrid>
              <a:tr h="941802">
                <a:tc>
                  <a:txBody>
                    <a:bodyPr/>
                    <a:lstStyle/>
                    <a:p>
                      <a:r>
                        <a:rPr lang="en-US" sz="1800" b="1" dirty="0" smtClean="0"/>
                        <a:t>Flexible Deployment</a:t>
                      </a:r>
                      <a:endParaRPr lang="en-US" sz="1800" b="1" dirty="0"/>
                    </a:p>
                  </a:txBody>
                  <a:tcPr marL="117348" marR="117348" marT="44017" marB="44017"/>
                </a:tc>
                <a:tc>
                  <a:txBody>
                    <a:bodyPr/>
                    <a:lstStyle/>
                    <a:p>
                      <a:pPr marL="285750" indent="-285750">
                        <a:buFont typeface="Arial" pitchFamily="34" charset="0"/>
                        <a:buChar char="•"/>
                      </a:pPr>
                      <a:r>
                        <a:rPr lang="en-US" sz="1800" dirty="0" smtClean="0"/>
                        <a:t>We are now deploying diskless compute nodes</a:t>
                      </a:r>
                    </a:p>
                    <a:p>
                      <a:pPr marL="285750" indent="-285750">
                        <a:buFont typeface="Arial" pitchFamily="34" charset="0"/>
                        <a:buChar char="•"/>
                      </a:pPr>
                      <a:r>
                        <a:rPr lang="en-US" sz="1800" dirty="0" smtClean="0"/>
                        <a:t>I can’t upgrade my application to Windows Server 2008 R2</a:t>
                      </a:r>
                    </a:p>
                    <a:p>
                      <a:pPr marL="285750" indent="-285750">
                        <a:buFont typeface="Arial" pitchFamily="34" charset="0"/>
                        <a:buChar char="•"/>
                      </a:pPr>
                      <a:r>
                        <a:rPr lang="en-US" sz="1800" dirty="0" smtClean="0"/>
                        <a:t>We want to get Windows running on my existing cluster</a:t>
                      </a:r>
                    </a:p>
                  </a:txBody>
                  <a:tcPr marL="117348" marR="117348" marT="44017" marB="44017"/>
                </a:tc>
              </a:tr>
              <a:tr h="1214229">
                <a:tc>
                  <a:txBody>
                    <a:bodyPr/>
                    <a:lstStyle/>
                    <a:p>
                      <a:r>
                        <a:rPr lang="en-US" sz="1800" b="1" dirty="0" smtClean="0"/>
                        <a:t>Extremes of Scale</a:t>
                      </a:r>
                      <a:endParaRPr lang="en-US" sz="1800" b="1" dirty="0"/>
                    </a:p>
                  </a:txBody>
                  <a:tcPr marL="117348" marR="117348" marT="44017" marB="44017"/>
                </a:tc>
                <a:tc>
                  <a:txBody>
                    <a:bodyPr/>
                    <a:lstStyle/>
                    <a:p>
                      <a:pPr marL="285750" indent="-285750">
                        <a:buFont typeface="Arial" pitchFamily="34" charset="0"/>
                        <a:buChar char="•"/>
                      </a:pPr>
                      <a:r>
                        <a:rPr lang="en-US" sz="1800" dirty="0" smtClean="0"/>
                        <a:t>Without great performance, we don’t even need to talk</a:t>
                      </a:r>
                    </a:p>
                    <a:p>
                      <a:pPr marL="285750" indent="-285750">
                        <a:buFont typeface="Arial" pitchFamily="34" charset="0"/>
                        <a:buChar char="•"/>
                      </a:pPr>
                      <a:r>
                        <a:rPr lang="en-US" sz="1800" dirty="0" smtClean="0"/>
                        <a:t>My business requires clusters of thousands of nodes</a:t>
                      </a:r>
                    </a:p>
                    <a:p>
                      <a:pPr marL="285750" indent="-285750">
                        <a:buFont typeface="Arial" pitchFamily="34" charset="0"/>
                        <a:buChar char="•"/>
                      </a:pPr>
                      <a:r>
                        <a:rPr lang="en-US" sz="1800" dirty="0" smtClean="0"/>
                        <a:t>We need to drop-ship small </a:t>
                      </a:r>
                      <a:r>
                        <a:rPr lang="en-US" sz="1800" baseline="0" dirty="0" smtClean="0"/>
                        <a:t>clusters around the world</a:t>
                      </a:r>
                    </a:p>
                    <a:p>
                      <a:pPr marL="285750" indent="-285750">
                        <a:buFont typeface="Arial" pitchFamily="34" charset="0"/>
                        <a:buChar char="•"/>
                      </a:pPr>
                      <a:r>
                        <a:rPr lang="en-US" sz="1800" baseline="0" dirty="0" smtClean="0"/>
                        <a:t>I can’t get my head around what’s happening on my cluster</a:t>
                      </a:r>
                      <a:endParaRPr lang="en-US" sz="1800" dirty="0"/>
                    </a:p>
                  </a:txBody>
                  <a:tcPr marL="117348" marR="117348" marT="44017" marB="44017"/>
                </a:tc>
              </a:tr>
              <a:tr h="1495778">
                <a:tc>
                  <a:txBody>
                    <a:bodyPr/>
                    <a:lstStyle/>
                    <a:p>
                      <a:r>
                        <a:rPr lang="en-US" sz="1800" b="1" dirty="0" smtClean="0"/>
                        <a:t>Is Anything</a:t>
                      </a:r>
                      <a:r>
                        <a:rPr lang="en-US" sz="1800" b="1" baseline="0" dirty="0" smtClean="0"/>
                        <a:t> Wrong?</a:t>
                      </a:r>
                      <a:endParaRPr lang="en-US" sz="1800" b="1" dirty="0"/>
                    </a:p>
                  </a:txBody>
                  <a:tcPr marL="117348" marR="117348" marT="44017" marB="44017"/>
                </a:tc>
                <a:tc>
                  <a:txBody>
                    <a:bodyPr/>
                    <a:lstStyle/>
                    <a:p>
                      <a:pPr marL="285750" indent="-285750">
                        <a:buFont typeface="Arial" pitchFamily="34" charset="0"/>
                        <a:buChar char="•"/>
                      </a:pPr>
                      <a:r>
                        <a:rPr lang="en-US" sz="1800" baseline="0" dirty="0" smtClean="0"/>
                        <a:t>Help me check if my network is performing well</a:t>
                      </a:r>
                    </a:p>
                    <a:p>
                      <a:pPr marL="285750" indent="-285750">
                        <a:buFont typeface="Arial" pitchFamily="34" charset="0"/>
                        <a:buChar char="•"/>
                      </a:pPr>
                      <a:r>
                        <a:rPr lang="en-US" sz="1800" baseline="0" dirty="0" smtClean="0"/>
                        <a:t>How do I know if my application is configured properly</a:t>
                      </a:r>
                    </a:p>
                    <a:p>
                      <a:pPr marL="285750" indent="-285750">
                        <a:buFont typeface="Arial" pitchFamily="34" charset="0"/>
                        <a:buChar char="•"/>
                      </a:pPr>
                      <a:r>
                        <a:rPr lang="en-US" sz="1800" dirty="0" smtClean="0"/>
                        <a:t>What’s the progress of my job?</a:t>
                      </a:r>
                    </a:p>
                    <a:p>
                      <a:pPr marL="285750" indent="-285750">
                        <a:buFont typeface="Arial" pitchFamily="34" charset="0"/>
                        <a:buChar char="•"/>
                      </a:pPr>
                      <a:r>
                        <a:rPr lang="en-US" sz="1800" dirty="0" smtClean="0"/>
                        <a:t>I need to quickly</a:t>
                      </a:r>
                      <a:r>
                        <a:rPr lang="en-US" sz="1800" baseline="0" dirty="0" smtClean="0"/>
                        <a:t> figure out if the failure is from the user, application, system or network</a:t>
                      </a:r>
                      <a:endParaRPr lang="en-US" sz="1800" dirty="0"/>
                    </a:p>
                  </a:txBody>
                  <a:tcPr marL="117348" marR="117348" marT="44017" marB="44017"/>
                </a:tc>
              </a:tr>
              <a:tr h="932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Business Critical SOA</a:t>
                      </a:r>
                    </a:p>
                  </a:txBody>
                  <a:tcPr marL="117348" marR="117348" marT="44017" marB="44017"/>
                </a:tc>
                <a:tc>
                  <a:txBody>
                    <a:bodyPr/>
                    <a:lstStyle/>
                    <a:p>
                      <a:pPr marL="285750" indent="-285750">
                        <a:buFont typeface="Arial" pitchFamily="34" charset="0"/>
                        <a:buChar char="•"/>
                      </a:pPr>
                      <a:r>
                        <a:rPr lang="en-US" sz="1800" dirty="0" smtClean="0"/>
                        <a:t>Provide each application a minimum number of cores</a:t>
                      </a:r>
                    </a:p>
                    <a:p>
                      <a:pPr marL="285750" indent="-285750">
                        <a:buFont typeface="Arial" pitchFamily="34" charset="0"/>
                        <a:buChar char="•"/>
                      </a:pPr>
                      <a:r>
                        <a:rPr lang="en-US" sz="1800" dirty="0" smtClean="0"/>
                        <a:t>Survive client and broker failures</a:t>
                      </a:r>
                    </a:p>
                    <a:p>
                      <a:pPr marL="285750" indent="-285750">
                        <a:buFont typeface="Arial" pitchFamily="34" charset="0"/>
                        <a:buChar char="•"/>
                      </a:pPr>
                      <a:r>
                        <a:rPr lang="en-US" sz="1800" dirty="0" smtClean="0"/>
                        <a:t>Support Java and Unix middleware</a:t>
                      </a:r>
                      <a:r>
                        <a:rPr lang="en-US" sz="1800" baseline="0" dirty="0" smtClean="0"/>
                        <a:t> clients</a:t>
                      </a:r>
                      <a:endParaRPr lang="en-US" sz="1800" dirty="0"/>
                    </a:p>
                  </a:txBody>
                  <a:tcPr marL="117348" marR="117348" marT="44017" marB="44017"/>
                </a:tc>
              </a:tr>
              <a:tr h="651132">
                <a:tc>
                  <a:txBody>
                    <a:bodyPr/>
                    <a:lstStyle/>
                    <a:p>
                      <a:r>
                        <a:rPr lang="en-US" sz="1800" b="1" dirty="0" smtClean="0"/>
                        <a:t>Excel on the Cluster</a:t>
                      </a:r>
                      <a:endParaRPr lang="en-US" sz="1800" b="1" dirty="0"/>
                    </a:p>
                  </a:txBody>
                  <a:tcPr marL="117348" marR="117348" marT="44017" marB="44017"/>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Speed up my Excel workbooks</a:t>
                      </a:r>
                    </a:p>
                    <a:p>
                      <a:pPr marL="285750" indent="-285750">
                        <a:buFont typeface="Arial" pitchFamily="34" charset="0"/>
                        <a:buChar char="•"/>
                      </a:pPr>
                      <a:r>
                        <a:rPr lang="en-US" sz="1800" dirty="0" smtClean="0"/>
                        <a:t>Expand use of the</a:t>
                      </a:r>
                      <a:r>
                        <a:rPr lang="en-US" sz="1800" baseline="0" dirty="0" smtClean="0"/>
                        <a:t> cluster to “non HPC users”</a:t>
                      </a:r>
                      <a:endParaRPr lang="en-US" sz="1800" dirty="0" smtClean="0"/>
                    </a:p>
                  </a:txBody>
                  <a:tcPr marL="117348" marR="117348" marT="44017" marB="44017"/>
                </a:tc>
              </a:tr>
            </a:tbl>
          </a:graphicData>
        </a:graphic>
      </p:graphicFrame>
    </p:spTree>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2.static.flickr.com/1343/620967948_159116bc8a_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50"/>
          <a:stretch/>
        </p:blipFill>
        <p:spPr bwMode="auto">
          <a:xfrm>
            <a:off x="-1" y="-856134"/>
            <a:ext cx="12188825" cy="8570268"/>
          </a:xfrm>
          <a:prstGeom prst="rect">
            <a:avLst/>
          </a:prstGeom>
          <a:noFill/>
          <a:extLst/>
        </p:spPr>
      </p:pic>
      <p:sp>
        <p:nvSpPr>
          <p:cNvPr id="3" name="Slide Number Placeholder 2"/>
          <p:cNvSpPr>
            <a:spLocks noGrp="1"/>
          </p:cNvSpPr>
          <p:nvPr>
            <p:ph type="sldNum" sz="quarter" idx="4294967295"/>
          </p:nvPr>
        </p:nvSpPr>
        <p:spPr>
          <a:xfrm>
            <a:off x="11274663" y="6400800"/>
            <a:ext cx="914162" cy="365125"/>
          </a:xfrm>
          <a:prstGeom prst="rect">
            <a:avLst/>
          </a:prstGeom>
        </p:spPr>
        <p:txBody>
          <a:bodyPr lIns="121883" tIns="60943" rIns="121883" bIns="60943"/>
          <a:lstStyle/>
          <a:p>
            <a:fld id="{1C2A2B7E-F9A7-43C2-A7DC-FE586238028B}" type="slidenum">
              <a:rPr lang="en-US" smtClean="0"/>
              <a:pPr/>
              <a:t>12</a:t>
            </a:fld>
            <a:endParaRPr lang="en-US"/>
          </a:p>
        </p:txBody>
      </p:sp>
      <p:sp>
        <p:nvSpPr>
          <p:cNvPr id="4" name="TextBox 3"/>
          <p:cNvSpPr txBox="1"/>
          <p:nvPr/>
        </p:nvSpPr>
        <p:spPr>
          <a:xfrm>
            <a:off x="-1" y="5410202"/>
            <a:ext cx="12188826" cy="1107983"/>
          </a:xfrm>
          <a:prstGeom prst="rect">
            <a:avLst/>
          </a:prstGeom>
          <a:noFill/>
        </p:spPr>
        <p:txBody>
          <a:bodyPr wrap="square" lIns="121883" tIns="60943" rIns="121883" bIns="60943" rtlCol="0">
            <a:spAutoFit/>
          </a:bodyPr>
          <a:lstStyle/>
          <a:p>
            <a:pPr algn="ctr"/>
            <a:r>
              <a:rPr lang="en-US" sz="6400" dirty="0">
                <a:solidFill>
                  <a:schemeClr val="bg1"/>
                </a:solidFill>
              </a:rPr>
              <a:t>Flexible Deployment</a:t>
            </a:r>
          </a:p>
        </p:txBody>
      </p:sp>
      <p:sp>
        <p:nvSpPr>
          <p:cNvPr id="5" name="Rectangle 4"/>
          <p:cNvSpPr/>
          <p:nvPr/>
        </p:nvSpPr>
        <p:spPr>
          <a:xfrm>
            <a:off x="7211722" y="6400800"/>
            <a:ext cx="4649642" cy="353909"/>
          </a:xfrm>
          <a:prstGeom prst="rect">
            <a:avLst/>
          </a:prstGeom>
        </p:spPr>
        <p:txBody>
          <a:bodyPr wrap="square" lIns="121883" tIns="60943" rIns="121883" bIns="60943">
            <a:spAutoFit/>
          </a:bodyPr>
          <a:lstStyle/>
          <a:p>
            <a:pPr algn="r"/>
            <a:r>
              <a:rPr lang="en-US" sz="1500" dirty="0">
                <a:solidFill>
                  <a:schemeClr val="bg1">
                    <a:lumMod val="65000"/>
                  </a:schemeClr>
                </a:solidFill>
              </a:rPr>
              <a:t>http://www.flickr.com/photos/carowallis1/620967948/</a:t>
            </a:r>
          </a:p>
        </p:txBody>
      </p:sp>
    </p:spTree>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36" y="228600"/>
            <a:ext cx="11173090" cy="553998"/>
          </a:xfrm>
        </p:spPr>
        <p:txBody>
          <a:bodyPr/>
          <a:lstStyle/>
          <a:p>
            <a:r>
              <a:rPr lang="en-US" sz="4000" dirty="0" smtClean="0"/>
              <a:t>Flexible Deployment</a:t>
            </a:r>
            <a:endParaRPr lang="en-US" sz="4000" dirty="0"/>
          </a:p>
        </p:txBody>
      </p:sp>
      <p:graphicFrame>
        <p:nvGraphicFramePr>
          <p:cNvPr id="5" name="Content Placeholder 4"/>
          <p:cNvGraphicFramePr>
            <a:graphicFrameLocks noGrp="1"/>
          </p:cNvGraphicFramePr>
          <p:nvPr>
            <p:ph idx="1"/>
            <p:extLst/>
          </p:nvPr>
        </p:nvGraphicFramePr>
        <p:xfrm>
          <a:off x="506413" y="990600"/>
          <a:ext cx="11176000" cy="1630680"/>
        </p:xfrm>
        <a:graphic>
          <a:graphicData uri="http://schemas.openxmlformats.org/drawingml/2006/table">
            <a:tbl>
              <a:tblPr firstRow="1" bandRow="1">
                <a:tableStyleId>{5C22544A-7EE6-4342-B048-85BDC9FD1C3A}</a:tableStyleId>
              </a:tblPr>
              <a:tblGrid>
                <a:gridCol w="3533049"/>
                <a:gridCol w="7642951"/>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249680">
                <a:tc>
                  <a:txBody>
                    <a:bodyPr/>
                    <a:lstStyle/>
                    <a:p>
                      <a:r>
                        <a:rPr lang="en-US" sz="1900" b="1" dirty="0" smtClean="0"/>
                        <a:t>Diskless Compute Nodes</a:t>
                      </a:r>
                      <a:endParaRPr lang="en-US" sz="1900" b="1" dirty="0"/>
                    </a:p>
                  </a:txBody>
                  <a:tcPr marL="121888" marR="121888"/>
                </a:tc>
                <a:tc>
                  <a:txBody>
                    <a:bodyPr/>
                    <a:lstStyle/>
                    <a:p>
                      <a:pPr marL="285750" indent="-285750">
                        <a:buFont typeface="Arial" pitchFamily="34" charset="0"/>
                        <a:buChar char="•"/>
                      </a:pPr>
                      <a:r>
                        <a:rPr lang="en-US" sz="1900" dirty="0" err="1" smtClean="0"/>
                        <a:t>iSCSI</a:t>
                      </a:r>
                      <a:r>
                        <a:rPr lang="en-US" sz="1900" dirty="0" smtClean="0"/>
                        <a:t> network</a:t>
                      </a:r>
                      <a:r>
                        <a:rPr lang="en-US" sz="1900" baseline="0" dirty="0" smtClean="0"/>
                        <a:t> boot =  disk elsewhere</a:t>
                      </a:r>
                    </a:p>
                    <a:p>
                      <a:pPr marL="285750" indent="-285750">
                        <a:buFont typeface="Arial" pitchFamily="34" charset="0"/>
                        <a:buChar char="•"/>
                      </a:pPr>
                      <a:r>
                        <a:rPr lang="en-US" sz="1900" baseline="0" dirty="0" smtClean="0"/>
                        <a:t>Initial support for </a:t>
                      </a:r>
                      <a:r>
                        <a:rPr lang="en-US" sz="1900" baseline="0" dirty="0" err="1" smtClean="0"/>
                        <a:t>NetApp</a:t>
                      </a:r>
                      <a:r>
                        <a:rPr lang="en-US" sz="1900" baseline="0" dirty="0" smtClean="0"/>
                        <a:t> filers and Windows Storage Server</a:t>
                      </a:r>
                    </a:p>
                    <a:p>
                      <a:pPr marL="285750" indent="-285750">
                        <a:buFont typeface="Arial" pitchFamily="34" charset="0"/>
                        <a:buChar char="•"/>
                      </a:pPr>
                      <a:r>
                        <a:rPr lang="en-US" sz="1900" dirty="0" smtClean="0"/>
                        <a:t>1000 nodes for University of Southampton Top 500</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74" y="228600"/>
            <a:ext cx="11172958" cy="553998"/>
          </a:xfrm>
        </p:spPr>
        <p:txBody>
          <a:bodyPr/>
          <a:lstStyle/>
          <a:p>
            <a:r>
              <a:rPr lang="en-US" sz="4000" dirty="0" smtClean="0"/>
              <a:t>Deploying Diskless Compute Nodes</a:t>
            </a:r>
            <a:endParaRPr lang="en-US" sz="4000" dirty="0"/>
          </a:p>
        </p:txBody>
      </p:sp>
      <p:sp>
        <p:nvSpPr>
          <p:cNvPr id="4" name="Flowchart: Magnetic Disk 3"/>
          <p:cNvSpPr/>
          <p:nvPr/>
        </p:nvSpPr>
        <p:spPr>
          <a:xfrm>
            <a:off x="5180250" y="1066800"/>
            <a:ext cx="4062942" cy="2590800"/>
          </a:xfrm>
          <a:prstGeom prst="flowChartMagneticDisk">
            <a:avLst/>
          </a:prstGeom>
          <a:solidFill>
            <a:srgbClr val="0070C0">
              <a:alpha val="62000"/>
            </a:srgbClr>
          </a:solidFill>
          <a:effectLst>
            <a:outerShdw blurRad="127000" dist="50800" dir="5400000" sx="107000" sy="107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dirty="0"/>
          </a:p>
        </p:txBody>
      </p:sp>
      <p:sp>
        <p:nvSpPr>
          <p:cNvPr id="8" name="Flowchart: Connector 7"/>
          <p:cNvSpPr/>
          <p:nvPr/>
        </p:nvSpPr>
        <p:spPr>
          <a:xfrm>
            <a:off x="7313295" y="2057400"/>
            <a:ext cx="1625177" cy="914400"/>
          </a:xfrm>
          <a:prstGeom prst="flowChartConnector">
            <a:avLst/>
          </a:prstGeom>
          <a:solidFill>
            <a:srgbClr val="FFC000">
              <a:alpha val="62000"/>
            </a:srgbClr>
          </a:solidFill>
          <a:effectLst>
            <a:outerShdw blurRad="165100" dist="50800" dir="5400000" algn="ctr" rotWithShape="0">
              <a:srgbClr val="000000">
                <a:alpha val="45000"/>
              </a:srgbClr>
            </a:outerShdw>
          </a:effectLst>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r>
              <a:rPr lang="en-US" sz="2100" dirty="0"/>
              <a:t>Base</a:t>
            </a:r>
            <a:br>
              <a:rPr lang="en-US" sz="2100" dirty="0"/>
            </a:br>
            <a:r>
              <a:rPr lang="en-US" sz="2100" dirty="0"/>
              <a:t>Golden</a:t>
            </a:r>
          </a:p>
          <a:p>
            <a:pPr algn="ctr"/>
            <a:r>
              <a:rPr lang="en-US" sz="2100" dirty="0"/>
              <a:t>Image</a:t>
            </a:r>
          </a:p>
        </p:txBody>
      </p:sp>
      <p:sp>
        <p:nvSpPr>
          <p:cNvPr id="9" name="Flowchart: Multidocument 8"/>
          <p:cNvSpPr/>
          <p:nvPr/>
        </p:nvSpPr>
        <p:spPr>
          <a:xfrm>
            <a:off x="4977104" y="2590800"/>
            <a:ext cx="2437765" cy="685800"/>
          </a:xfrm>
          <a:prstGeom prst="flowChartMultidocument">
            <a:avLst/>
          </a:prstGeom>
          <a:solidFill>
            <a:schemeClr val="tx1"/>
          </a:solidFill>
          <a:scene3d>
            <a:camera prst="perspectiveContrastingLeftFacing"/>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grpSp>
        <p:nvGrpSpPr>
          <p:cNvPr id="3" name="Group 31"/>
          <p:cNvGrpSpPr/>
          <p:nvPr/>
        </p:nvGrpSpPr>
        <p:grpSpPr>
          <a:xfrm>
            <a:off x="8735324" y="1143000"/>
            <a:ext cx="3148780" cy="838200"/>
            <a:chOff x="6553200" y="1143000"/>
            <a:chExt cx="2362200" cy="838200"/>
          </a:xfrm>
        </p:grpSpPr>
        <p:sp>
          <p:nvSpPr>
            <p:cNvPr id="29" name="Rectangle 28"/>
            <p:cNvSpPr/>
            <p:nvPr/>
          </p:nvSpPr>
          <p:spPr>
            <a:xfrm>
              <a:off x="6553200" y="1143000"/>
              <a:ext cx="2362200" cy="609600"/>
            </a:xfrm>
            <a:prstGeom prst="rect">
              <a:avLst/>
            </a:prstGeom>
            <a:effectLst>
              <a:outerShdw blurRad="50800" dist="76200" dir="54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Remote Storage Array</a:t>
              </a:r>
            </a:p>
            <a:p>
              <a:pPr algn="ctr"/>
              <a:r>
                <a:rPr lang="en-US" sz="2100" dirty="0"/>
                <a:t>(provides iSCSI Target)</a:t>
              </a:r>
            </a:p>
          </p:txBody>
        </p:sp>
        <p:cxnSp>
          <p:nvCxnSpPr>
            <p:cNvPr id="31" name="Straight Connector 30"/>
            <p:cNvCxnSpPr/>
            <p:nvPr/>
          </p:nvCxnSpPr>
          <p:spPr>
            <a:xfrm rot="10800000" flipV="1">
              <a:off x="6781800" y="1752600"/>
              <a:ext cx="457200" cy="228600"/>
            </a:xfrm>
            <a:prstGeom prst="line">
              <a:avLst/>
            </a:prstGeom>
            <a:ln w="28575" cmpd="sng">
              <a:solidFill>
                <a:schemeClr val="tx1">
                  <a:lumMod val="65000"/>
                  <a:lumOff val="35000"/>
                </a:schemeClr>
              </a:solidFill>
              <a:tailEnd type="triangle"/>
            </a:ln>
            <a:effectLst>
              <a:outerShdw dist="50800" sx="1000" sy="1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grpSp>
      <p:grpSp>
        <p:nvGrpSpPr>
          <p:cNvPr id="5" name="Group 35"/>
          <p:cNvGrpSpPr/>
          <p:nvPr/>
        </p:nvGrpSpPr>
        <p:grpSpPr>
          <a:xfrm>
            <a:off x="4570809" y="5562600"/>
            <a:ext cx="5281824" cy="533400"/>
            <a:chOff x="-76200" y="2362200"/>
            <a:chExt cx="3962400" cy="533400"/>
          </a:xfrm>
          <a:effectLst>
            <a:outerShdw blurRad="50800" dist="50800" dir="3600000" algn="ctr" rotWithShape="0">
              <a:schemeClr val="tx1">
                <a:lumMod val="50000"/>
                <a:lumOff val="50000"/>
              </a:schemeClr>
            </a:outerShdw>
          </a:effectLst>
        </p:grpSpPr>
        <p:sp>
          <p:nvSpPr>
            <p:cNvPr id="33" name="Rectangle 32"/>
            <p:cNvSpPr/>
            <p:nvPr/>
          </p:nvSpPr>
          <p:spPr>
            <a:xfrm>
              <a:off x="990600" y="23622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Diskless Compute Nodes</a:t>
              </a:r>
              <a:br>
                <a:rPr lang="en-US" sz="1800" dirty="0" smtClean="0"/>
              </a:br>
              <a:r>
                <a:rPr lang="en-US" sz="1800" dirty="0" smtClean="0"/>
                <a:t>(iSCSI initiator)</a:t>
              </a:r>
              <a:endParaRPr lang="en-US" sz="1800" dirty="0"/>
            </a:p>
          </p:txBody>
        </p:sp>
        <p:cxnSp>
          <p:nvCxnSpPr>
            <p:cNvPr id="35" name="Straight Arrow Connector 34"/>
            <p:cNvCxnSpPr>
              <a:stCxn id="33" idx="1"/>
            </p:cNvCxnSpPr>
            <p:nvPr/>
          </p:nvCxnSpPr>
          <p:spPr>
            <a:xfrm rot="10800000">
              <a:off x="-76200" y="2476500"/>
              <a:ext cx="1066800" cy="152400"/>
            </a:xfrm>
            <a:prstGeom prst="straightConnector1">
              <a:avLst/>
            </a:prstGeom>
            <a:ln w="28575" cmpd="sng">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42"/>
          <p:cNvGrpSpPr/>
          <p:nvPr/>
        </p:nvGrpSpPr>
        <p:grpSpPr>
          <a:xfrm>
            <a:off x="8329031" y="2895600"/>
            <a:ext cx="3453500" cy="1371600"/>
            <a:chOff x="6248400" y="2895600"/>
            <a:chExt cx="2590800" cy="1371600"/>
          </a:xfrm>
          <a:effectLst>
            <a:outerShdw blurRad="50800" dist="50800" dir="3600000" algn="ctr" rotWithShape="0">
              <a:schemeClr val="tx1">
                <a:lumMod val="50000"/>
                <a:lumOff val="50000"/>
              </a:schemeClr>
            </a:outerShdw>
          </a:effectLst>
        </p:grpSpPr>
        <p:sp>
          <p:nvSpPr>
            <p:cNvPr id="37" name="Rectangle 36"/>
            <p:cNvSpPr/>
            <p:nvPr/>
          </p:nvSpPr>
          <p:spPr>
            <a:xfrm>
              <a:off x="6324600" y="3810000"/>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Sysprep’d Golden Image</a:t>
              </a:r>
            </a:p>
          </p:txBody>
        </p:sp>
        <p:cxnSp>
          <p:nvCxnSpPr>
            <p:cNvPr id="41" name="Straight Arrow Connector 40"/>
            <p:cNvCxnSpPr/>
            <p:nvPr/>
          </p:nvCxnSpPr>
          <p:spPr>
            <a:xfrm rot="10800000">
              <a:off x="6248400" y="2895600"/>
              <a:ext cx="1066800" cy="91440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46"/>
          <p:cNvGrpSpPr/>
          <p:nvPr/>
        </p:nvGrpSpPr>
        <p:grpSpPr>
          <a:xfrm>
            <a:off x="6094413" y="3200400"/>
            <a:ext cx="4164515" cy="1905000"/>
            <a:chOff x="4572000" y="3200400"/>
            <a:chExt cx="3124200" cy="1905000"/>
          </a:xfrm>
          <a:effectLst>
            <a:outerShdw blurRad="50800" dist="50800" dir="3600000" algn="ctr" rotWithShape="0">
              <a:schemeClr val="tx1">
                <a:lumMod val="50000"/>
                <a:lumOff val="50000"/>
              </a:schemeClr>
            </a:outerShdw>
          </a:effectLst>
        </p:grpSpPr>
        <p:sp>
          <p:nvSpPr>
            <p:cNvPr id="44" name="Rectangle 43"/>
            <p:cNvSpPr/>
            <p:nvPr/>
          </p:nvSpPr>
          <p:spPr>
            <a:xfrm>
              <a:off x="4572000" y="4572000"/>
              <a:ext cx="3124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Differencing Disks</a:t>
              </a:r>
              <a:endParaRPr lang="en-US" sz="2000" dirty="0"/>
            </a:p>
          </p:txBody>
        </p:sp>
        <p:cxnSp>
          <p:nvCxnSpPr>
            <p:cNvPr id="46" name="Straight Arrow Connector 45"/>
            <p:cNvCxnSpPr>
              <a:stCxn id="44" idx="0"/>
            </p:cNvCxnSpPr>
            <p:nvPr/>
          </p:nvCxnSpPr>
          <p:spPr>
            <a:xfrm rot="16200000" flipV="1">
              <a:off x="4895850" y="3333750"/>
              <a:ext cx="1371600" cy="110490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77"/>
          <p:cNvGrpSpPr/>
          <p:nvPr/>
        </p:nvGrpSpPr>
        <p:grpSpPr>
          <a:xfrm>
            <a:off x="507868" y="838200"/>
            <a:ext cx="3758221" cy="838200"/>
            <a:chOff x="381000" y="838200"/>
            <a:chExt cx="2819400" cy="838200"/>
          </a:xfrm>
        </p:grpSpPr>
        <p:sp>
          <p:nvSpPr>
            <p:cNvPr id="52" name="Rectangle 51"/>
            <p:cNvSpPr/>
            <p:nvPr/>
          </p:nvSpPr>
          <p:spPr>
            <a:xfrm>
              <a:off x="381000" y="838200"/>
              <a:ext cx="2819400" cy="533400"/>
            </a:xfrm>
            <a:prstGeom prst="rect">
              <a:avLst/>
            </a:prstGeom>
            <a:effectLst>
              <a:outerShdw blurRad="50800" dist="50800" dir="36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head node</a:t>
              </a:r>
              <a:endParaRPr lang="en-US" dirty="0"/>
            </a:p>
          </p:txBody>
        </p:sp>
        <p:cxnSp>
          <p:nvCxnSpPr>
            <p:cNvPr id="54" name="Straight Arrow Connector 53"/>
            <p:cNvCxnSpPr/>
            <p:nvPr/>
          </p:nvCxnSpPr>
          <p:spPr>
            <a:xfrm>
              <a:off x="609600" y="1371600"/>
              <a:ext cx="609600" cy="30480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76"/>
          <p:cNvGrpSpPr/>
          <p:nvPr/>
        </p:nvGrpSpPr>
        <p:grpSpPr>
          <a:xfrm>
            <a:off x="1625176" y="1676400"/>
            <a:ext cx="2742486" cy="1143000"/>
            <a:chOff x="1219200" y="1676400"/>
            <a:chExt cx="2057400" cy="1143000"/>
          </a:xfrm>
        </p:grpSpPr>
        <p:sp>
          <p:nvSpPr>
            <p:cNvPr id="48" name="Rectangle 47"/>
            <p:cNvSpPr/>
            <p:nvPr/>
          </p:nvSpPr>
          <p:spPr>
            <a:xfrm>
              <a:off x="1219200" y="1676400"/>
              <a:ext cx="2057400" cy="1143000"/>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1447799" y="1752600"/>
              <a:ext cx="990601" cy="457200"/>
            </a:xfrm>
            <a:prstGeom prst="round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DHCP</a:t>
              </a:r>
              <a:endParaRPr lang="en-US" dirty="0"/>
            </a:p>
          </p:txBody>
        </p:sp>
        <p:sp>
          <p:nvSpPr>
            <p:cNvPr id="50" name="Rounded Rectangle 49"/>
            <p:cNvSpPr/>
            <p:nvPr/>
          </p:nvSpPr>
          <p:spPr>
            <a:xfrm>
              <a:off x="1447799" y="2286000"/>
              <a:ext cx="990601" cy="457200"/>
            </a:xfrm>
            <a:prstGeom prst="round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a:t>
              </a:r>
              <a:endParaRPr lang="en-US" dirty="0"/>
            </a:p>
          </p:txBody>
        </p:sp>
        <p:sp>
          <p:nvSpPr>
            <p:cNvPr id="72" name="Rounded Rectangle 71"/>
            <p:cNvSpPr/>
            <p:nvPr/>
          </p:nvSpPr>
          <p:spPr>
            <a:xfrm>
              <a:off x="2514600" y="2286000"/>
              <a:ext cx="609600" cy="457200"/>
            </a:xfrm>
            <a:prstGeom prst="round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ISP</a:t>
              </a:r>
              <a:endParaRPr lang="en-US" dirty="0"/>
            </a:p>
          </p:txBody>
        </p:sp>
      </p:grpSp>
      <p:grpSp>
        <p:nvGrpSpPr>
          <p:cNvPr id="12" name="Group 75"/>
          <p:cNvGrpSpPr/>
          <p:nvPr/>
        </p:nvGrpSpPr>
        <p:grpSpPr>
          <a:xfrm>
            <a:off x="228600" y="2743200"/>
            <a:ext cx="3224900" cy="609600"/>
            <a:chOff x="0" y="2743200"/>
            <a:chExt cx="2590800" cy="609600"/>
          </a:xfrm>
          <a:effectLst>
            <a:outerShdw blurRad="50800" dist="50800" dir="3600000" algn="ctr" rotWithShape="0">
              <a:schemeClr val="tx1">
                <a:lumMod val="50000"/>
                <a:lumOff val="50000"/>
              </a:schemeClr>
            </a:outerShdw>
          </a:effectLst>
        </p:grpSpPr>
        <p:sp>
          <p:nvSpPr>
            <p:cNvPr id="73" name="Rectangle 72"/>
            <p:cNvSpPr/>
            <p:nvPr/>
          </p:nvSpPr>
          <p:spPr>
            <a:xfrm>
              <a:off x="0" y="28956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iSCSI Server Provider</a:t>
              </a:r>
            </a:p>
          </p:txBody>
        </p:sp>
        <p:cxnSp>
          <p:nvCxnSpPr>
            <p:cNvPr id="75" name="Straight Arrow Connector 74"/>
            <p:cNvCxnSpPr>
              <a:stCxn id="73" idx="3"/>
            </p:cNvCxnSpPr>
            <p:nvPr/>
          </p:nvCxnSpPr>
          <p:spPr>
            <a:xfrm flipV="1">
              <a:off x="2133600" y="2743200"/>
              <a:ext cx="457200" cy="38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66"/>
          <p:cNvGrpSpPr/>
          <p:nvPr/>
        </p:nvGrpSpPr>
        <p:grpSpPr>
          <a:xfrm>
            <a:off x="609441" y="3733800"/>
            <a:ext cx="4062942" cy="2514600"/>
            <a:chOff x="457200" y="3200400"/>
            <a:chExt cx="3657600" cy="3048000"/>
          </a:xfrm>
        </p:grpSpPr>
        <p:sp>
          <p:nvSpPr>
            <p:cNvPr id="40" name="Rectangle 39"/>
            <p:cNvSpPr/>
            <p:nvPr/>
          </p:nvSpPr>
          <p:spPr>
            <a:xfrm>
              <a:off x="1388225" y="4763477"/>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1" name="Rectangle 50"/>
            <p:cNvSpPr/>
            <p:nvPr/>
          </p:nvSpPr>
          <p:spPr>
            <a:xfrm>
              <a:off x="1388225" y="5545015"/>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grpSp>
          <p:nvGrpSpPr>
            <p:cNvPr id="14" name="Group 65"/>
            <p:cNvGrpSpPr/>
            <p:nvPr/>
          </p:nvGrpSpPr>
          <p:grpSpPr>
            <a:xfrm>
              <a:off x="457200" y="3200400"/>
              <a:ext cx="3657600" cy="3048000"/>
              <a:chOff x="457200" y="3200400"/>
              <a:chExt cx="3657600" cy="3048000"/>
            </a:xfrm>
          </p:grpSpPr>
          <p:sp>
            <p:nvSpPr>
              <p:cNvPr id="30" name="Rectangle 29"/>
              <p:cNvSpPr/>
              <p:nvPr/>
            </p:nvSpPr>
            <p:spPr>
              <a:xfrm>
                <a:off x="457200" y="3200400"/>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34" name="Rectangle 33"/>
              <p:cNvSpPr/>
              <p:nvPr/>
            </p:nvSpPr>
            <p:spPr>
              <a:xfrm>
                <a:off x="1388225" y="3200400"/>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38" name="Rectangle 37"/>
              <p:cNvSpPr/>
              <p:nvPr/>
            </p:nvSpPr>
            <p:spPr>
              <a:xfrm>
                <a:off x="1388225" y="3981938"/>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39" name="Rectangle 38"/>
              <p:cNvSpPr/>
              <p:nvPr/>
            </p:nvSpPr>
            <p:spPr>
              <a:xfrm>
                <a:off x="457200" y="3981938"/>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42" name="Rectangle 41"/>
              <p:cNvSpPr/>
              <p:nvPr/>
            </p:nvSpPr>
            <p:spPr>
              <a:xfrm>
                <a:off x="457200" y="4763477"/>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45" name="Rectangle 44"/>
              <p:cNvSpPr/>
              <p:nvPr/>
            </p:nvSpPr>
            <p:spPr>
              <a:xfrm>
                <a:off x="457200" y="5545015"/>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3" name="Rectangle 52"/>
              <p:cNvSpPr/>
              <p:nvPr/>
            </p:nvSpPr>
            <p:spPr>
              <a:xfrm>
                <a:off x="2319251" y="5545015"/>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5" name="Rectangle 54"/>
              <p:cNvSpPr/>
              <p:nvPr/>
            </p:nvSpPr>
            <p:spPr>
              <a:xfrm>
                <a:off x="2319251" y="4763477"/>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6" name="Rectangle 55"/>
              <p:cNvSpPr/>
              <p:nvPr/>
            </p:nvSpPr>
            <p:spPr>
              <a:xfrm>
                <a:off x="2319251" y="3981938"/>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7" name="Rectangle 56"/>
              <p:cNvSpPr/>
              <p:nvPr/>
            </p:nvSpPr>
            <p:spPr>
              <a:xfrm>
                <a:off x="2319251" y="3200400"/>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8" name="Rectangle 57"/>
              <p:cNvSpPr/>
              <p:nvPr/>
            </p:nvSpPr>
            <p:spPr>
              <a:xfrm>
                <a:off x="3250276" y="5545015"/>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59" name="Rectangle 58"/>
              <p:cNvSpPr/>
              <p:nvPr/>
            </p:nvSpPr>
            <p:spPr>
              <a:xfrm>
                <a:off x="3250276" y="4763477"/>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60" name="Rectangle 59"/>
              <p:cNvSpPr/>
              <p:nvPr/>
            </p:nvSpPr>
            <p:spPr>
              <a:xfrm>
                <a:off x="3250276" y="3981938"/>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sp>
            <p:nvSpPr>
              <p:cNvPr id="61" name="Rectangle 60"/>
              <p:cNvSpPr/>
              <p:nvPr/>
            </p:nvSpPr>
            <p:spPr>
              <a:xfrm>
                <a:off x="3250276" y="3200400"/>
                <a:ext cx="864524" cy="703385"/>
              </a:xfrm>
              <a:prstGeom prst="rect">
                <a:avLst/>
              </a:prstGeom>
              <a:solidFill>
                <a:srgbClr val="5B93A5">
                  <a:alpha val="68000"/>
                </a:srgbClr>
              </a:solidFill>
              <a:scene3d>
                <a:camera prst="perspectiveContrastingRightFacing">
                  <a:rot lat="623785" lon="20400000" rev="213211"/>
                </a:camera>
                <a:lightRig rig="morning" dir="t"/>
              </a:scene3d>
              <a:sp3d contourW="6350" prstMaterial="metal">
                <a:bevelT/>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CN</a:t>
                </a:r>
                <a:endParaRPr lang="en-US" b="1" dirty="0"/>
              </a:p>
            </p:txBody>
          </p:sp>
        </p:grpSp>
      </p:gr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Flexible Deployment</a:t>
            </a:r>
            <a:endParaRPr lang="en-US" dirty="0"/>
          </a:p>
        </p:txBody>
      </p:sp>
      <p:graphicFrame>
        <p:nvGraphicFramePr>
          <p:cNvPr id="5" name="Content Placeholder 4"/>
          <p:cNvGraphicFramePr>
            <a:graphicFrameLocks noGrp="1"/>
          </p:cNvGraphicFramePr>
          <p:nvPr>
            <p:ph idx="1"/>
            <p:extLst/>
          </p:nvPr>
        </p:nvGraphicFramePr>
        <p:xfrm>
          <a:off x="508000" y="989013"/>
          <a:ext cx="11174413" cy="3550920"/>
        </p:xfrm>
        <a:graphic>
          <a:graphicData uri="http://schemas.openxmlformats.org/drawingml/2006/table">
            <a:tbl>
              <a:tblPr firstRow="1" bandRow="1">
                <a:tableStyleId>{5C22544A-7EE6-4342-B048-85BDC9FD1C3A}</a:tableStyleId>
              </a:tblPr>
              <a:tblGrid>
                <a:gridCol w="3414405"/>
                <a:gridCol w="776000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249680">
                <a:tc>
                  <a:txBody>
                    <a:bodyPr/>
                    <a:lstStyle/>
                    <a:p>
                      <a:r>
                        <a:rPr lang="en-US" sz="1900" b="1" dirty="0" smtClean="0"/>
                        <a:t>Diskless Compute Nodes</a:t>
                      </a:r>
                      <a:endParaRPr lang="en-US" sz="1900" b="1" dirty="0"/>
                    </a:p>
                  </a:txBody>
                  <a:tcPr marL="121888" marR="121888"/>
                </a:tc>
                <a:tc>
                  <a:txBody>
                    <a:bodyPr/>
                    <a:lstStyle/>
                    <a:p>
                      <a:pPr marL="285750" indent="-285750">
                        <a:buFont typeface="Arial" pitchFamily="34" charset="0"/>
                        <a:buChar char="•"/>
                      </a:pPr>
                      <a:r>
                        <a:rPr lang="en-US" sz="1900" dirty="0" err="1" smtClean="0"/>
                        <a:t>iSCSI</a:t>
                      </a:r>
                      <a:r>
                        <a:rPr lang="en-US" sz="1900" dirty="0" smtClean="0"/>
                        <a:t> network</a:t>
                      </a:r>
                      <a:r>
                        <a:rPr lang="en-US" sz="1900" baseline="0" dirty="0" smtClean="0"/>
                        <a:t> boot =  disk elsewhere</a:t>
                      </a:r>
                    </a:p>
                    <a:p>
                      <a:pPr marL="285750" indent="-285750">
                        <a:buFont typeface="Arial" pitchFamily="34" charset="0"/>
                        <a:buChar char="•"/>
                      </a:pPr>
                      <a:r>
                        <a:rPr lang="en-US" sz="1900" baseline="0" dirty="0" smtClean="0"/>
                        <a:t>Initial support for </a:t>
                      </a:r>
                      <a:r>
                        <a:rPr lang="en-US" sz="1900" baseline="0" dirty="0" err="1" smtClean="0"/>
                        <a:t>NetApp</a:t>
                      </a:r>
                      <a:r>
                        <a:rPr lang="en-US" sz="1900" baseline="0" dirty="0" smtClean="0"/>
                        <a:t> filers and Windows Storage Server</a:t>
                      </a:r>
                    </a:p>
                    <a:p>
                      <a:pPr marL="285750" indent="-285750">
                        <a:buFont typeface="Arial" pitchFamily="34" charset="0"/>
                        <a:buChar char="•"/>
                      </a:pPr>
                      <a:r>
                        <a:rPr lang="en-US" sz="1900" dirty="0" smtClean="0"/>
                        <a:t>1000 nodes for University of Southampton Top 500</a:t>
                      </a:r>
                      <a:endParaRPr lang="en-US" sz="1900" dirty="0"/>
                    </a:p>
                  </a:txBody>
                  <a:tcPr marL="121888" marR="121888"/>
                </a:tc>
              </a:tr>
              <a:tr h="1249680">
                <a:tc>
                  <a:txBody>
                    <a:bodyPr/>
                    <a:lstStyle/>
                    <a:p>
                      <a:r>
                        <a:rPr lang="en-US" sz="1900" b="1" dirty="0" smtClean="0"/>
                        <a:t>Upgrade Flexibility</a:t>
                      </a:r>
                      <a:endParaRPr lang="en-US" sz="1900" b="1" dirty="0"/>
                    </a:p>
                  </a:txBody>
                  <a:tcPr marL="121888" marR="121888"/>
                </a:tc>
                <a:tc>
                  <a:txBody>
                    <a:bodyPr/>
                    <a:lstStyle/>
                    <a:p>
                      <a:pPr marL="285750" indent="-285750">
                        <a:buFont typeface="Arial" pitchFamily="34" charset="0"/>
                        <a:buChar char="•"/>
                      </a:pPr>
                      <a:r>
                        <a:rPr lang="en-US" sz="1900" dirty="0" smtClean="0"/>
                        <a:t>Upgrade head</a:t>
                      </a:r>
                      <a:r>
                        <a:rPr lang="en-US" sz="1900" baseline="0" dirty="0" smtClean="0"/>
                        <a:t> node to R2 Server and HPC Pack</a:t>
                      </a:r>
                    </a:p>
                    <a:p>
                      <a:pPr marL="285750" indent="-285750">
                        <a:buFont typeface="Arial" pitchFamily="34" charset="0"/>
                        <a:buChar char="•"/>
                      </a:pPr>
                      <a:r>
                        <a:rPr lang="en-US" sz="1900" baseline="0" dirty="0" smtClean="0"/>
                        <a:t>Guidance on migrating history and configuration</a:t>
                      </a:r>
                    </a:p>
                    <a:p>
                      <a:pPr marL="285750" indent="-285750">
                        <a:buFont typeface="Arial" pitchFamily="34" charset="0"/>
                        <a:buChar char="•"/>
                      </a:pPr>
                      <a:r>
                        <a:rPr lang="en-US" sz="1900" baseline="0" dirty="0" smtClean="0"/>
                        <a:t>Compute nodes support Windows Server 2008 and 2008 R2</a:t>
                      </a:r>
                    </a:p>
                  </a:txBody>
                  <a:tcPr marL="121888" marR="121888"/>
                </a:tc>
              </a:tr>
              <a:tr h="670560">
                <a:tc>
                  <a:txBody>
                    <a:bodyPr/>
                    <a:lstStyle/>
                    <a:p>
                      <a:r>
                        <a:rPr lang="en-US" sz="1900" b="1" dirty="0" smtClean="0"/>
                        <a:t>Database</a:t>
                      </a:r>
                      <a:r>
                        <a:rPr lang="en-US" sz="1900" b="1" baseline="0" dirty="0" smtClean="0"/>
                        <a:t> Performance</a:t>
                      </a:r>
                      <a:endParaRPr lang="en-US" sz="1900" b="1" dirty="0"/>
                    </a:p>
                  </a:txBody>
                  <a:tcPr marL="121888" marR="121888"/>
                </a:tc>
                <a:tc>
                  <a:txBody>
                    <a:bodyPr/>
                    <a:lstStyle/>
                    <a:p>
                      <a:pPr marL="285750" indent="-285750">
                        <a:buFont typeface="Arial" pitchFamily="34" charset="0"/>
                        <a:buChar char="•"/>
                      </a:pPr>
                      <a:r>
                        <a:rPr lang="en-US" sz="1900" dirty="0" smtClean="0"/>
                        <a:t>Split out data and log files at setup</a:t>
                      </a:r>
                    </a:p>
                    <a:p>
                      <a:pPr marL="285750" indent="-285750">
                        <a:buFont typeface="Arial" pitchFamily="34" charset="0"/>
                        <a:buChar char="•"/>
                      </a:pPr>
                      <a:r>
                        <a:rPr lang="en-US" sz="1900" dirty="0" smtClean="0"/>
                        <a:t>HPC Server databases on remote SQL Server</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iSCSI boot resource</a:t>
            </a:r>
            <a:endParaRPr lang="en-US" dirty="0"/>
          </a:p>
        </p:txBody>
      </p:sp>
      <p:sp>
        <p:nvSpPr>
          <p:cNvPr id="3" name="Content Placeholder 2"/>
          <p:cNvSpPr>
            <a:spLocks noGrp="1"/>
          </p:cNvSpPr>
          <p:nvPr>
            <p:ph idx="1"/>
          </p:nvPr>
        </p:nvSpPr>
        <p:spPr/>
        <p:txBody>
          <a:bodyPr>
            <a:noAutofit/>
          </a:bodyPr>
          <a:lstStyle/>
          <a:p>
            <a:r>
              <a:rPr lang="en-US" sz="2800" dirty="0" smtClean="0"/>
              <a:t>The documentation – step by step guide – </a:t>
            </a:r>
            <a:br>
              <a:rPr lang="en-US" sz="2800" dirty="0" smtClean="0"/>
            </a:br>
            <a:r>
              <a:rPr lang="en-US" sz="2800" dirty="0" smtClean="0"/>
              <a:t>Web version of the guide on TechNet:</a:t>
            </a:r>
          </a:p>
          <a:p>
            <a:r>
              <a:rPr lang="en-US" sz="2800" u="sng" dirty="0" smtClean="0">
                <a:hlinkClick r:id="rId2"/>
              </a:rPr>
              <a:t>http://technet.microsoft.com/en-us/library/ee918811(WS.10).aspx</a:t>
            </a:r>
            <a:endParaRPr lang="en-US" sz="2800" dirty="0" smtClean="0"/>
          </a:p>
          <a:p>
            <a:pPr>
              <a:buNone/>
            </a:pPr>
            <a:r>
              <a:rPr lang="en-US" sz="2800" dirty="0" smtClean="0"/>
              <a:t> </a:t>
            </a:r>
          </a:p>
          <a:p>
            <a:pPr>
              <a:buNone/>
            </a:pPr>
            <a:r>
              <a:rPr lang="en-US" sz="2800" dirty="0" smtClean="0"/>
              <a:t> </a:t>
            </a:r>
          </a:p>
          <a:p>
            <a:r>
              <a:rPr lang="en-US" sz="2800" dirty="0" smtClean="0"/>
              <a:t>The DOC download of the guide on the Download Center:</a:t>
            </a:r>
          </a:p>
          <a:p>
            <a:r>
              <a:rPr lang="en-US" sz="2800" u="sng" dirty="0" smtClean="0">
                <a:hlinkClick r:id="rId3"/>
              </a:rPr>
              <a:t>http://www.microsoft.com/downloads/details.aspx?displaylang=en&amp;FamilyID=737b7eca-d07e-4d24-8c98-68ebe5c66867</a:t>
            </a:r>
            <a:endParaRPr lang="en-US" sz="2800" dirty="0" smtClean="0"/>
          </a:p>
          <a:p>
            <a:endParaRPr lang="en-US" sz="2800" dirty="0"/>
          </a:p>
        </p:txBody>
      </p:sp>
    </p:spTree>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30784"/>
            <a:ext cx="12188825" cy="102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77104" y="6611783"/>
            <a:ext cx="7211721" cy="328295"/>
          </a:xfrm>
          <a:prstGeom prst="rect">
            <a:avLst/>
          </a:prstGeom>
        </p:spPr>
        <p:txBody>
          <a:bodyPr wrap="square" lIns="121883" tIns="60943" rIns="121883" bIns="60943">
            <a:spAutoFit/>
          </a:bodyPr>
          <a:lstStyle/>
          <a:p>
            <a:pPr algn="r"/>
            <a:r>
              <a:rPr lang="en-US" sz="1300" dirty="0"/>
              <a:t>http://www.flickr.com/photos/chrisdag/3706446455/in/set-72157600938800182/</a:t>
            </a:r>
          </a:p>
        </p:txBody>
      </p:sp>
      <p:sp>
        <p:nvSpPr>
          <p:cNvPr id="10" name="TextBox 9"/>
          <p:cNvSpPr txBox="1"/>
          <p:nvPr/>
        </p:nvSpPr>
        <p:spPr>
          <a:xfrm>
            <a:off x="0" y="5782270"/>
            <a:ext cx="12188825"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Extremes of Scale</a:t>
            </a:r>
            <a:endParaRPr lang="en-US" sz="5400" dirty="0">
              <a:effectLst>
                <a:outerShdw blurRad="38100" dist="38100" dir="2700000" algn="tl">
                  <a:srgbClr val="000000">
                    <a:alpha val="43137"/>
                  </a:srgbClr>
                </a:outerShdw>
              </a:effectLst>
            </a:endParaRPr>
          </a:p>
        </p:txBody>
      </p:sp>
      <p:pic>
        <p:nvPicPr>
          <p:cNvPr id="11" name="Picture 2" descr="http://farm3.static.flickr.com/2444/3706446455_946e76ecfc_b.jpg"/>
          <p:cNvPicPr>
            <a:picLocks noChangeAspect="1" noChangeArrowheads="1"/>
          </p:cNvPicPr>
          <p:nvPr/>
        </p:nvPicPr>
        <p:blipFill rotWithShape="1">
          <a:blip r:embed="rId3" cstate="print">
            <a:extLst/>
          </a:blip>
          <a:srcRect b="14979"/>
          <a:stretch/>
        </p:blipFill>
        <p:spPr bwMode="auto">
          <a:xfrm>
            <a:off x="0" y="0"/>
            <a:ext cx="12188825" cy="5830784"/>
          </a:xfrm>
          <a:prstGeom prst="rect">
            <a:avLst/>
          </a:prstGeom>
          <a:extLst/>
        </p:spPr>
      </p:pic>
    </p:spTree>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Extremes of Scale</a:t>
            </a:r>
            <a:endParaRPr lang="en-US" dirty="0"/>
          </a:p>
        </p:txBody>
      </p:sp>
      <p:graphicFrame>
        <p:nvGraphicFramePr>
          <p:cNvPr id="5" name="Content Placeholder 4"/>
          <p:cNvGraphicFramePr>
            <a:graphicFrameLocks noGrp="1"/>
          </p:cNvGraphicFramePr>
          <p:nvPr>
            <p:ph idx="1"/>
            <p:extLst/>
          </p:nvPr>
        </p:nvGraphicFramePr>
        <p:xfrm>
          <a:off x="508000" y="989013"/>
          <a:ext cx="11174413" cy="2209800"/>
        </p:xfrm>
        <a:graphic>
          <a:graphicData uri="http://schemas.openxmlformats.org/drawingml/2006/table">
            <a:tbl>
              <a:tblPr firstRow="1" bandRow="1">
                <a:tableStyleId>{5C22544A-7EE6-4342-B048-85BDC9FD1C3A}</a:tableStyleId>
              </a:tblPr>
              <a:tblGrid>
                <a:gridCol w="3414405"/>
                <a:gridCol w="776000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828800">
                <a:tc>
                  <a:txBody>
                    <a:bodyPr/>
                    <a:lstStyle/>
                    <a:p>
                      <a:r>
                        <a:rPr lang="en-US" sz="1900" b="1" dirty="0" smtClean="0"/>
                        <a:t>Great performance</a:t>
                      </a:r>
                      <a:endParaRPr lang="en-US" sz="1900" b="1" dirty="0"/>
                    </a:p>
                  </a:txBody>
                  <a:tcPr marL="121888" marR="121888"/>
                </a:tc>
                <a:tc>
                  <a:txBody>
                    <a:bodyPr/>
                    <a:lstStyle/>
                    <a:p>
                      <a:pPr marL="285750" indent="-285750">
                        <a:buFont typeface="Arial" pitchFamily="34" charset="0"/>
                        <a:buChar char="•"/>
                      </a:pPr>
                      <a:r>
                        <a:rPr lang="en-US" sz="1900" baseline="0" dirty="0" smtClean="0"/>
                        <a:t>Performance equivalent to Linux</a:t>
                      </a:r>
                    </a:p>
                    <a:p>
                      <a:pPr marL="285750" indent="-285750">
                        <a:buFont typeface="Arial" pitchFamily="34" charset="0"/>
                        <a:buChar char="•"/>
                      </a:pPr>
                      <a:r>
                        <a:rPr lang="en-US" sz="1900" baseline="0" dirty="0" smtClean="0"/>
                        <a:t>Hands-on work with leading ISVs and open source codes</a:t>
                      </a:r>
                    </a:p>
                    <a:p>
                      <a:pPr marL="285750" indent="-285750">
                        <a:buFont typeface="Arial" pitchFamily="34" charset="0"/>
                        <a:buChar char="•"/>
                      </a:pPr>
                      <a:r>
                        <a:rPr lang="en-US" sz="1900" baseline="0" dirty="0" smtClean="0"/>
                        <a:t>Collaboration with Argonne on MPI</a:t>
                      </a:r>
                    </a:p>
                    <a:p>
                      <a:pPr marL="285750" indent="-285750">
                        <a:buFont typeface="Arial" pitchFamily="34" charset="0"/>
                        <a:buChar char="•"/>
                      </a:pPr>
                      <a:r>
                        <a:rPr lang="en-US" sz="1900" baseline="0" dirty="0" smtClean="0"/>
                        <a:t>Work with Open Fabrics Alliance for </a:t>
                      </a:r>
                      <a:r>
                        <a:rPr lang="en-US" sz="1900" baseline="0" dirty="0" err="1" smtClean="0"/>
                        <a:t>InfiniBand</a:t>
                      </a:r>
                      <a:r>
                        <a:rPr lang="en-US" sz="1900" baseline="0" dirty="0" smtClean="0"/>
                        <a:t> on Windows</a:t>
                      </a:r>
                    </a:p>
                    <a:p>
                      <a:pPr marL="285750" indent="-285750">
                        <a:buFont typeface="Arial" pitchFamily="34" charset="0"/>
                        <a:buChar char="•"/>
                      </a:pPr>
                      <a:r>
                        <a:rPr lang="en-US" sz="1900" baseline="0" dirty="0" err="1" smtClean="0"/>
                        <a:t>NetworkDirect</a:t>
                      </a:r>
                      <a:r>
                        <a:rPr lang="en-US" sz="1900" baseline="0" dirty="0" smtClean="0"/>
                        <a:t> for RDMA MPI communication</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6413" y="217487"/>
            <a:ext cx="11172825" cy="785813"/>
          </a:xfrm>
          <a:prstGeom prst="rect">
            <a:avLst/>
          </a:prstGeom>
        </p:spPr>
        <p:txBody>
          <a:bodyPr>
            <a:noAutofit/>
          </a:bodyPr>
          <a:lstStyle/>
          <a:p>
            <a:pPr algn="l" fontAlgn="ctr"/>
            <a:r>
              <a:rPr lang="en-US" sz="4000" i="1" dirty="0" err="1" smtClean="0">
                <a:solidFill>
                  <a:schemeClr val="tx1"/>
                </a:solidFill>
              </a:rPr>
              <a:t>NetworkDirect</a:t>
            </a:r>
            <a:r>
              <a:rPr lang="en-US" sz="4000" i="1" dirty="0" smtClean="0">
                <a:solidFill>
                  <a:schemeClr val="tx1"/>
                </a:solidFill>
              </a:rPr>
              <a:t> </a:t>
            </a:r>
            <a:endParaRPr lang="en-US" sz="4000" dirty="0">
              <a:solidFill>
                <a:schemeClr val="tx1"/>
              </a:solidFill>
            </a:endParaRPr>
          </a:p>
        </p:txBody>
      </p:sp>
      <p:sp>
        <p:nvSpPr>
          <p:cNvPr id="3" name="Content Placeholder 2"/>
          <p:cNvSpPr>
            <a:spLocks noGrp="1"/>
          </p:cNvSpPr>
          <p:nvPr>
            <p:ph idx="4294967295"/>
          </p:nvPr>
        </p:nvSpPr>
        <p:spPr>
          <a:xfrm>
            <a:off x="506413" y="1687513"/>
            <a:ext cx="5688013" cy="4906962"/>
          </a:xfrm>
          <a:prstGeom prst="rect">
            <a:avLst/>
          </a:prstGeom>
        </p:spPr>
        <p:txBody>
          <a:bodyPr>
            <a:normAutofit fontScale="77500" lnSpcReduction="20000"/>
          </a:bodyPr>
          <a:lstStyle/>
          <a:p>
            <a:pPr marL="342900" indent="-342900">
              <a:lnSpc>
                <a:spcPct val="110000"/>
              </a:lnSpc>
            </a:pPr>
            <a:r>
              <a:rPr lang="en-US" sz="2600" dirty="0" smtClean="0">
                <a:solidFill>
                  <a:srgbClr val="00B0F0"/>
                </a:solidFill>
              </a:rPr>
              <a:t>Verbs-based design </a:t>
            </a:r>
            <a:r>
              <a:rPr lang="en-US" sz="2600" dirty="0" smtClean="0"/>
              <a:t>for close fit with native, </a:t>
            </a:r>
            <a:br>
              <a:rPr lang="en-US" sz="2600" dirty="0" smtClean="0"/>
            </a:br>
            <a:r>
              <a:rPr lang="en-US" sz="2600" dirty="0" smtClean="0"/>
              <a:t>high-</a:t>
            </a:r>
            <a:r>
              <a:rPr lang="en-US" sz="2600" dirty="0" err="1" smtClean="0"/>
              <a:t>perf</a:t>
            </a:r>
            <a:r>
              <a:rPr lang="en-US" sz="2600" dirty="0" smtClean="0"/>
              <a:t> networking interfaces</a:t>
            </a:r>
          </a:p>
          <a:p>
            <a:pPr marL="342900" indent="-342900">
              <a:lnSpc>
                <a:spcPct val="110000"/>
              </a:lnSpc>
            </a:pPr>
            <a:r>
              <a:rPr lang="en-US" sz="2600" dirty="0" smtClean="0">
                <a:solidFill>
                  <a:srgbClr val="00B0F0"/>
                </a:solidFill>
              </a:rPr>
              <a:t>Equal to Hardware-Optimized </a:t>
            </a:r>
            <a:r>
              <a:rPr lang="en-US" sz="2600" dirty="0" smtClean="0"/>
              <a:t>stacks for MPI </a:t>
            </a:r>
            <a:br>
              <a:rPr lang="en-US" sz="2600" dirty="0" smtClean="0"/>
            </a:br>
            <a:r>
              <a:rPr lang="en-US" sz="2600" dirty="0" smtClean="0"/>
              <a:t>micro-benchmarks</a:t>
            </a:r>
          </a:p>
          <a:p>
            <a:pPr marL="342900" indent="-342900">
              <a:lnSpc>
                <a:spcPct val="110000"/>
              </a:lnSpc>
            </a:pPr>
            <a:r>
              <a:rPr lang="en-US" sz="2600" dirty="0" err="1" smtClean="0"/>
              <a:t>NetworkDirect</a:t>
            </a:r>
            <a:r>
              <a:rPr lang="en-US" sz="2600" dirty="0" smtClean="0"/>
              <a:t> drivers for </a:t>
            </a:r>
            <a:br>
              <a:rPr lang="en-US" sz="2600" dirty="0" smtClean="0"/>
            </a:br>
            <a:r>
              <a:rPr lang="en-US" sz="2600" dirty="0" smtClean="0">
                <a:solidFill>
                  <a:srgbClr val="00B0F0"/>
                </a:solidFill>
              </a:rPr>
              <a:t>key high-performance fabrics</a:t>
            </a:r>
            <a:r>
              <a:rPr lang="en-US" sz="2600" dirty="0" smtClean="0"/>
              <a:t>: </a:t>
            </a:r>
          </a:p>
          <a:p>
            <a:pPr marL="635000" lvl="1" indent="-292100">
              <a:lnSpc>
                <a:spcPct val="110000"/>
              </a:lnSpc>
            </a:pPr>
            <a:r>
              <a:rPr lang="en-US" sz="2600" dirty="0" err="1" smtClean="0"/>
              <a:t>InfiniBand</a:t>
            </a:r>
            <a:r>
              <a:rPr lang="en-US" sz="2600" dirty="0" smtClean="0"/>
              <a:t>  </a:t>
            </a:r>
            <a:r>
              <a:rPr lang="en-US" sz="1800" dirty="0" smtClean="0">
                <a:solidFill>
                  <a:schemeClr val="tx2">
                    <a:lumMod val="60000"/>
                    <a:lumOff val="40000"/>
                  </a:schemeClr>
                </a:solidFill>
              </a:rPr>
              <a:t>[available now!]</a:t>
            </a:r>
          </a:p>
          <a:p>
            <a:pPr marL="635000" lvl="1" indent="-292100">
              <a:lnSpc>
                <a:spcPct val="110000"/>
              </a:lnSpc>
            </a:pPr>
            <a:r>
              <a:rPr lang="en-US" sz="2600" dirty="0" smtClean="0"/>
              <a:t>10 Gigabit Ethernet </a:t>
            </a:r>
            <a:br>
              <a:rPr lang="en-US" sz="2600" dirty="0" smtClean="0"/>
            </a:br>
            <a:r>
              <a:rPr lang="en-US" sz="2600" dirty="0" smtClean="0"/>
              <a:t>   (</a:t>
            </a:r>
            <a:r>
              <a:rPr lang="en-US" sz="2600" dirty="0" err="1" smtClean="0"/>
              <a:t>iWARP</a:t>
            </a:r>
            <a:r>
              <a:rPr lang="en-US" sz="2600" dirty="0" smtClean="0"/>
              <a:t>-enabled) </a:t>
            </a:r>
            <a:r>
              <a:rPr lang="en-US" sz="1800" dirty="0" smtClean="0">
                <a:solidFill>
                  <a:schemeClr val="tx2">
                    <a:lumMod val="60000"/>
                    <a:lumOff val="40000"/>
                  </a:schemeClr>
                </a:solidFill>
              </a:rPr>
              <a:t>[available now!]</a:t>
            </a:r>
          </a:p>
          <a:p>
            <a:pPr marL="635000" lvl="1" indent="-292100">
              <a:lnSpc>
                <a:spcPct val="110000"/>
              </a:lnSpc>
            </a:pPr>
            <a:r>
              <a:rPr lang="en-US" sz="2600" dirty="0" err="1" smtClean="0"/>
              <a:t>Myrinet</a:t>
            </a:r>
            <a:r>
              <a:rPr lang="en-US" sz="1800" dirty="0" smtClean="0"/>
              <a:t> </a:t>
            </a:r>
            <a:r>
              <a:rPr lang="en-US" sz="1800" dirty="0" smtClean="0">
                <a:solidFill>
                  <a:schemeClr val="tx2">
                    <a:lumMod val="60000"/>
                    <a:lumOff val="40000"/>
                  </a:schemeClr>
                </a:solidFill>
              </a:rPr>
              <a:t>[available soon]</a:t>
            </a:r>
          </a:p>
          <a:p>
            <a:pPr marL="342900" indent="-342900">
              <a:lnSpc>
                <a:spcPct val="110000"/>
              </a:lnSpc>
            </a:pPr>
            <a:r>
              <a:rPr lang="en-US" sz="2600" dirty="0" smtClean="0">
                <a:solidFill>
                  <a:srgbClr val="00B0F0"/>
                </a:solidFill>
              </a:rPr>
              <a:t>MS-MPIv2</a:t>
            </a:r>
            <a:r>
              <a:rPr lang="en-US" sz="2600" dirty="0" smtClean="0"/>
              <a:t> has 4 networking paths: </a:t>
            </a:r>
          </a:p>
          <a:p>
            <a:pPr marL="635000" lvl="1" indent="-292100">
              <a:lnSpc>
                <a:spcPct val="110000"/>
              </a:lnSpc>
            </a:pPr>
            <a:r>
              <a:rPr lang="en-US" sz="2300" dirty="0" smtClean="0"/>
              <a:t>Shared Memory between processors </a:t>
            </a:r>
            <a:br>
              <a:rPr lang="en-US" sz="2300" dirty="0" smtClean="0"/>
            </a:br>
            <a:r>
              <a:rPr lang="en-US" sz="2300" dirty="0" smtClean="0"/>
              <a:t>on a motherboard</a:t>
            </a:r>
          </a:p>
          <a:p>
            <a:pPr marL="635000" lvl="1" indent="-292100">
              <a:lnSpc>
                <a:spcPct val="110000"/>
              </a:lnSpc>
            </a:pPr>
            <a:r>
              <a:rPr lang="en-US" sz="2300" dirty="0" smtClean="0"/>
              <a:t>TCP/IP Stack (“normal” Ethernet)</a:t>
            </a:r>
          </a:p>
          <a:p>
            <a:pPr marL="635000" lvl="1" indent="-292100">
              <a:lnSpc>
                <a:spcPct val="110000"/>
              </a:lnSpc>
            </a:pPr>
            <a:r>
              <a:rPr lang="en-US" sz="2300" dirty="0" smtClean="0"/>
              <a:t>Winsock Direct for sockets-based RDMA</a:t>
            </a:r>
          </a:p>
          <a:p>
            <a:pPr marL="635000" lvl="1" indent="-292100">
              <a:lnSpc>
                <a:spcPct val="110000"/>
              </a:lnSpc>
            </a:pPr>
            <a:r>
              <a:rPr lang="en-US" sz="2300" dirty="0" smtClean="0"/>
              <a:t>New </a:t>
            </a:r>
            <a:r>
              <a:rPr lang="en-US" sz="2300" dirty="0" err="1" smtClean="0"/>
              <a:t>NetworkDirect</a:t>
            </a:r>
            <a:r>
              <a:rPr lang="en-US" sz="2300" dirty="0" smtClean="0"/>
              <a:t> interface</a:t>
            </a:r>
            <a:endParaRPr lang="en-US" sz="2300" dirty="0"/>
          </a:p>
        </p:txBody>
      </p:sp>
      <p:grpSp>
        <p:nvGrpSpPr>
          <p:cNvPr id="4" name="Group 52"/>
          <p:cNvGrpSpPr/>
          <p:nvPr/>
        </p:nvGrpSpPr>
        <p:grpSpPr>
          <a:xfrm>
            <a:off x="6647002" y="1752600"/>
            <a:ext cx="5440248" cy="4740363"/>
            <a:chOff x="4913909" y="1744623"/>
            <a:chExt cx="4230186" cy="4913352"/>
          </a:xfrm>
        </p:grpSpPr>
        <p:grpSp>
          <p:nvGrpSpPr>
            <p:cNvPr id="5" name="Group 9"/>
            <p:cNvGrpSpPr>
              <a:grpSpLocks/>
            </p:cNvGrpSpPr>
            <p:nvPr/>
          </p:nvGrpSpPr>
          <p:grpSpPr bwMode="auto">
            <a:xfrm>
              <a:off x="4956541" y="3713279"/>
              <a:ext cx="4187554" cy="898527"/>
              <a:chOff x="240" y="1772"/>
              <a:chExt cx="4080" cy="566"/>
            </a:xfrm>
          </p:grpSpPr>
          <p:sp>
            <p:nvSpPr>
              <p:cNvPr id="64" name="Line 10"/>
              <p:cNvSpPr>
                <a:spLocks noChangeShapeType="1"/>
              </p:cNvSpPr>
              <p:nvPr/>
            </p:nvSpPr>
            <p:spPr bwMode="auto">
              <a:xfrm>
                <a:off x="240" y="2016"/>
                <a:ext cx="3824" cy="0"/>
              </a:xfrm>
              <a:prstGeom prst="line">
                <a:avLst/>
              </a:prstGeom>
              <a:noFill/>
              <a:ln w="25400">
                <a:solidFill>
                  <a:srgbClr val="808080"/>
                </a:solidFill>
                <a:prstDash val="dash"/>
                <a:round/>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65" name="Text Box 11"/>
              <p:cNvSpPr txBox="1">
                <a:spLocks noChangeArrowheads="1"/>
              </p:cNvSpPr>
              <p:nvPr/>
            </p:nvSpPr>
            <p:spPr bwMode="auto">
              <a:xfrm>
                <a:off x="3661" y="1772"/>
                <a:ext cx="488" cy="322"/>
              </a:xfrm>
              <a:prstGeom prst="rect">
                <a:avLst/>
              </a:prstGeom>
              <a:noFill/>
              <a:ln w="25400" algn="ctr">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300" i="1" dirty="0"/>
                  <a:t>User Mode</a:t>
                </a:r>
              </a:p>
            </p:txBody>
          </p:sp>
          <p:sp>
            <p:nvSpPr>
              <p:cNvPr id="66" name="Text Box 12"/>
              <p:cNvSpPr txBox="1">
                <a:spLocks noChangeArrowheads="1"/>
              </p:cNvSpPr>
              <p:nvPr/>
            </p:nvSpPr>
            <p:spPr bwMode="auto">
              <a:xfrm>
                <a:off x="3627" y="2016"/>
                <a:ext cx="693" cy="322"/>
              </a:xfrm>
              <a:prstGeom prst="rect">
                <a:avLst/>
              </a:prstGeom>
              <a:noFill/>
              <a:ln w="25400" algn="ctr">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300" i="1" dirty="0"/>
                  <a:t>Kernel Mode</a:t>
                </a:r>
              </a:p>
            </p:txBody>
          </p:sp>
        </p:grpSp>
        <p:sp>
          <p:nvSpPr>
            <p:cNvPr id="67" name="Text Box 43"/>
            <p:cNvSpPr txBox="1">
              <a:spLocks noChangeArrowheads="1"/>
            </p:cNvSpPr>
            <p:nvPr/>
          </p:nvSpPr>
          <p:spPr bwMode="auto">
            <a:xfrm>
              <a:off x="4913909" y="3524692"/>
              <a:ext cx="814580" cy="505096"/>
            </a:xfrm>
            <a:prstGeom prst="rect">
              <a:avLst/>
            </a:prstGeom>
            <a:noFill/>
            <a:ln w="6350" algn="ctr">
              <a:noFill/>
              <a:miter lim="800000"/>
              <a:headEnd/>
              <a:tailEnd/>
            </a:ln>
            <a:effectLst/>
          </p:spPr>
          <p:txBody>
            <a:bodyPr vert="horz" wrap="none" lIns="91440" tIns="45720" rIns="91440" bIns="45720" numCol="1" anchor="t" anchorCtr="0" compatLnSpc="1">
              <a:prstTxWarp prst="textNoShape">
                <a:avLst/>
              </a:prstTxWarp>
              <a:spAutoFit/>
            </a:bodyPr>
            <a:lstStyle/>
            <a:p>
              <a:pPr algn="r">
                <a:spcBef>
                  <a:spcPts val="133"/>
                </a:spcBef>
                <a:spcAft>
                  <a:spcPts val="133"/>
                </a:spcAft>
                <a:buClr>
                  <a:schemeClr val="accent1"/>
                </a:buClr>
              </a:pPr>
              <a:r>
                <a:rPr lang="en-US" sz="1200" dirty="0"/>
                <a:t>TCP/Ethernet </a:t>
              </a:r>
            </a:p>
            <a:p>
              <a:pPr algn="r">
                <a:spcBef>
                  <a:spcPts val="133"/>
                </a:spcBef>
                <a:spcAft>
                  <a:spcPts val="133"/>
                </a:spcAft>
                <a:buClr>
                  <a:schemeClr val="accent1"/>
                </a:buClr>
              </a:pPr>
              <a:r>
                <a:rPr lang="en-US" sz="1200" dirty="0"/>
                <a:t>Networking</a:t>
              </a:r>
            </a:p>
          </p:txBody>
        </p:sp>
        <p:sp>
          <p:nvSpPr>
            <p:cNvPr id="68" name="Text Box 48"/>
            <p:cNvSpPr txBox="1">
              <a:spLocks noChangeArrowheads="1"/>
            </p:cNvSpPr>
            <p:nvPr/>
          </p:nvSpPr>
          <p:spPr bwMode="auto">
            <a:xfrm rot="16200000">
              <a:off x="7439905" y="4728564"/>
              <a:ext cx="1362962" cy="251284"/>
            </a:xfrm>
            <a:prstGeom prst="rect">
              <a:avLst/>
            </a:prstGeom>
            <a:noFill/>
            <a:ln w="6350" algn="ctr">
              <a:noFill/>
              <a:miter lim="800000"/>
              <a:headEnd/>
              <a:tailEnd/>
            </a:ln>
            <a:effectLst/>
          </p:spPr>
          <p:txBody>
            <a:bodyPr vert="horz" wrap="non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500" dirty="0"/>
                <a:t>Kernel By-Pass</a:t>
              </a:r>
            </a:p>
          </p:txBody>
        </p:sp>
        <p:sp>
          <p:nvSpPr>
            <p:cNvPr id="69" name="Rectangle 68"/>
            <p:cNvSpPr/>
            <p:nvPr/>
          </p:nvSpPr>
          <p:spPr>
            <a:xfrm>
              <a:off x="6328141" y="1744623"/>
              <a:ext cx="2133600" cy="381000"/>
            </a:xfrm>
            <a:prstGeom prst="rect">
              <a:avLst/>
            </a:prstGeom>
            <a:scene3d>
              <a:camera prst="orthographicFront">
                <a:rot lat="0" lon="0" rev="0"/>
              </a:camera>
              <a:lightRig rig="threePt" dir="t">
                <a:rot lat="0" lon="0" rev="1200000"/>
              </a:lightRig>
            </a:scene3d>
            <a:sp3d prstMaterial="metal">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a:solidFill>
                    <a:schemeClr val="tx1"/>
                  </a:solidFill>
                </a:rPr>
                <a:t>MPI App</a:t>
              </a:r>
            </a:p>
          </p:txBody>
        </p:sp>
        <p:sp>
          <p:nvSpPr>
            <p:cNvPr id="70" name="Rectangle 69"/>
            <p:cNvSpPr/>
            <p:nvPr/>
          </p:nvSpPr>
          <p:spPr>
            <a:xfrm>
              <a:off x="5261341" y="1744623"/>
              <a:ext cx="914400" cy="381000"/>
            </a:xfrm>
            <a:prstGeom prst="rect">
              <a:avLst/>
            </a:prstGeom>
            <a:scene3d>
              <a:camera prst="orthographicFront">
                <a:rot lat="0" lon="0" rev="0"/>
              </a:camera>
              <a:lightRig rig="threePt" dir="t">
                <a:rot lat="0" lon="0" rev="1200000"/>
              </a:lightRig>
            </a:scene3d>
            <a:sp3d prstMaterial="metal">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a:solidFill>
                    <a:schemeClr val="tx1"/>
                  </a:solidFill>
                </a:rPr>
                <a:t>Socket-Based App</a:t>
              </a:r>
            </a:p>
          </p:txBody>
        </p:sp>
        <p:sp>
          <p:nvSpPr>
            <p:cNvPr id="71" name="Rectangle 70"/>
            <p:cNvSpPr/>
            <p:nvPr/>
          </p:nvSpPr>
          <p:spPr>
            <a:xfrm>
              <a:off x="6328141" y="2201823"/>
              <a:ext cx="2133600" cy="304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00" dirty="0">
                  <a:solidFill>
                    <a:schemeClr val="bg1"/>
                  </a:solidFill>
                </a:rPr>
                <a:t>MS-MPI</a:t>
              </a:r>
            </a:p>
          </p:txBody>
        </p:sp>
        <p:sp>
          <p:nvSpPr>
            <p:cNvPr id="72" name="Rectangle 71"/>
            <p:cNvSpPr/>
            <p:nvPr/>
          </p:nvSpPr>
          <p:spPr>
            <a:xfrm>
              <a:off x="5337541" y="2582823"/>
              <a:ext cx="1981200" cy="4572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spcBef>
                  <a:spcPct val="25000"/>
                </a:spcBef>
                <a:spcAft>
                  <a:spcPct val="15000"/>
                </a:spcAft>
                <a:buClr>
                  <a:schemeClr val="accent1"/>
                </a:buClr>
                <a:buSzTx/>
              </a:pPr>
              <a:r>
                <a:rPr lang="en-US" sz="1300" dirty="0">
                  <a:solidFill>
                    <a:schemeClr val="tx1"/>
                  </a:solidFill>
                </a:rPr>
                <a:t>Windows Sockets </a:t>
              </a:r>
              <a:br>
                <a:rPr lang="en-US" sz="1300" dirty="0">
                  <a:solidFill>
                    <a:schemeClr val="tx1"/>
                  </a:solidFill>
                </a:rPr>
              </a:br>
              <a:r>
                <a:rPr lang="en-US" sz="1300" dirty="0">
                  <a:solidFill>
                    <a:schemeClr val="tx1"/>
                  </a:solidFill>
                </a:rPr>
                <a:t>  (Winsock + WSD)</a:t>
              </a:r>
            </a:p>
          </p:txBody>
        </p:sp>
        <p:grpSp>
          <p:nvGrpSpPr>
            <p:cNvPr id="6" name="Group 76"/>
            <p:cNvGrpSpPr/>
            <p:nvPr/>
          </p:nvGrpSpPr>
          <p:grpSpPr>
            <a:xfrm>
              <a:off x="5261341" y="5714993"/>
              <a:ext cx="3276600" cy="411130"/>
              <a:chOff x="1752600" y="5989670"/>
              <a:chExt cx="5486400" cy="411130"/>
            </a:xfrm>
          </p:grpSpPr>
          <p:sp>
            <p:nvSpPr>
              <p:cNvPr id="74" name="Rectangle 73"/>
              <p:cNvSpPr/>
              <p:nvPr/>
            </p:nvSpPr>
            <p:spPr>
              <a:xfrm>
                <a:off x="1828800" y="5989670"/>
                <a:ext cx="5410200" cy="30480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75" name="Rectangle 74"/>
              <p:cNvSpPr/>
              <p:nvPr/>
            </p:nvSpPr>
            <p:spPr>
              <a:xfrm>
                <a:off x="1788037" y="6041066"/>
                <a:ext cx="5410200" cy="30480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76" name="Rectangle 75"/>
              <p:cNvSpPr/>
              <p:nvPr/>
            </p:nvSpPr>
            <p:spPr>
              <a:xfrm>
                <a:off x="1752600" y="6096000"/>
                <a:ext cx="5410200" cy="30480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grpSp>
        <p:grpSp>
          <p:nvGrpSpPr>
            <p:cNvPr id="7" name="Group 76"/>
            <p:cNvGrpSpPr/>
            <p:nvPr/>
          </p:nvGrpSpPr>
          <p:grpSpPr>
            <a:xfrm>
              <a:off x="5261341" y="5388927"/>
              <a:ext cx="2819400" cy="411130"/>
              <a:chOff x="1752600" y="5989670"/>
              <a:chExt cx="5486400" cy="411130"/>
            </a:xfrm>
          </p:grpSpPr>
          <p:sp>
            <p:nvSpPr>
              <p:cNvPr id="78" name="Rectangle 77"/>
              <p:cNvSpPr/>
              <p:nvPr/>
            </p:nvSpPr>
            <p:spPr>
              <a:xfrm>
                <a:off x="1828800" y="598967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79" name="Rectangle 78"/>
              <p:cNvSpPr/>
              <p:nvPr/>
            </p:nvSpPr>
            <p:spPr>
              <a:xfrm>
                <a:off x="1788037" y="6041066"/>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80" name="Rectangle 79"/>
              <p:cNvSpPr/>
              <p:nvPr/>
            </p:nvSpPr>
            <p:spPr>
              <a:xfrm>
                <a:off x="1752600" y="609600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Hardware Driver</a:t>
                </a:r>
              </a:p>
            </p:txBody>
          </p:sp>
        </p:grpSp>
        <p:grpSp>
          <p:nvGrpSpPr>
            <p:cNvPr id="8" name="Group 81"/>
            <p:cNvGrpSpPr/>
            <p:nvPr/>
          </p:nvGrpSpPr>
          <p:grpSpPr>
            <a:xfrm>
              <a:off x="5261341" y="4889195"/>
              <a:ext cx="969334" cy="567068"/>
              <a:chOff x="-457200" y="3852532"/>
              <a:chExt cx="969334" cy="567068"/>
            </a:xfrm>
          </p:grpSpPr>
          <p:sp>
            <p:nvSpPr>
              <p:cNvPr id="82" name="Rectangle 81"/>
              <p:cNvSpPr/>
              <p:nvPr/>
            </p:nvSpPr>
            <p:spPr>
              <a:xfrm>
                <a:off x="-389566" y="3852532"/>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83" name="Rectangle 82"/>
              <p:cNvSpPr/>
              <p:nvPr/>
            </p:nvSpPr>
            <p:spPr>
              <a:xfrm>
                <a:off x="-421465" y="3907473"/>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84" name="Rectangle 83"/>
              <p:cNvSpPr/>
              <p:nvPr/>
            </p:nvSpPr>
            <p:spPr>
              <a:xfrm>
                <a:off x="-457200" y="3967660"/>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Mini-port Driver</a:t>
                </a:r>
              </a:p>
            </p:txBody>
          </p:sp>
        </p:grpSp>
        <p:grpSp>
          <p:nvGrpSpPr>
            <p:cNvPr id="9" name="Group 71"/>
            <p:cNvGrpSpPr/>
            <p:nvPr/>
          </p:nvGrpSpPr>
          <p:grpSpPr>
            <a:xfrm>
              <a:off x="5261341" y="4219354"/>
              <a:ext cx="889000" cy="751367"/>
              <a:chOff x="1295400" y="4191000"/>
              <a:chExt cx="762000" cy="751367"/>
            </a:xfrm>
          </p:grpSpPr>
          <p:sp>
            <p:nvSpPr>
              <p:cNvPr id="86" name="Rectangle 85"/>
              <p:cNvSpPr/>
              <p:nvPr/>
            </p:nvSpPr>
            <p:spPr>
              <a:xfrm>
                <a:off x="1295400" y="4191000"/>
                <a:ext cx="762000" cy="2286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TCP</a:t>
                </a:r>
              </a:p>
            </p:txBody>
          </p:sp>
          <p:sp>
            <p:nvSpPr>
              <p:cNvPr id="87" name="Rectangle 86"/>
              <p:cNvSpPr/>
              <p:nvPr/>
            </p:nvSpPr>
            <p:spPr>
              <a:xfrm>
                <a:off x="1295400" y="4713767"/>
                <a:ext cx="762000" cy="2286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NDIS</a:t>
                </a:r>
              </a:p>
            </p:txBody>
          </p:sp>
          <p:sp>
            <p:nvSpPr>
              <p:cNvPr id="88" name="Rectangle 87"/>
              <p:cNvSpPr/>
              <p:nvPr/>
            </p:nvSpPr>
            <p:spPr>
              <a:xfrm>
                <a:off x="1295400" y="4451499"/>
                <a:ext cx="762000" cy="2286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IP</a:t>
                </a:r>
              </a:p>
            </p:txBody>
          </p:sp>
        </p:grpSp>
        <p:grpSp>
          <p:nvGrpSpPr>
            <p:cNvPr id="10" name="Group 76"/>
            <p:cNvGrpSpPr/>
            <p:nvPr/>
          </p:nvGrpSpPr>
          <p:grpSpPr>
            <a:xfrm>
              <a:off x="6328141" y="3611523"/>
              <a:ext cx="2146300" cy="411130"/>
              <a:chOff x="1752600" y="5989670"/>
              <a:chExt cx="5486400" cy="411130"/>
            </a:xfrm>
          </p:grpSpPr>
          <p:sp>
            <p:nvSpPr>
              <p:cNvPr id="90" name="Rectangle 89"/>
              <p:cNvSpPr/>
              <p:nvPr/>
            </p:nvSpPr>
            <p:spPr>
              <a:xfrm>
                <a:off x="1828800" y="598967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91" name="Rectangle 90"/>
              <p:cNvSpPr/>
              <p:nvPr/>
            </p:nvSpPr>
            <p:spPr>
              <a:xfrm>
                <a:off x="1788037" y="6041066"/>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92" name="Rectangle 91"/>
              <p:cNvSpPr/>
              <p:nvPr/>
            </p:nvSpPr>
            <p:spPr>
              <a:xfrm>
                <a:off x="1752600" y="609600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User Mode Access Layer</a:t>
                </a:r>
              </a:p>
            </p:txBody>
          </p:sp>
        </p:grpSp>
        <p:sp>
          <p:nvSpPr>
            <p:cNvPr id="93" name="Line 17"/>
            <p:cNvSpPr>
              <a:spLocks noChangeShapeType="1"/>
            </p:cNvSpPr>
            <p:nvPr/>
          </p:nvSpPr>
          <p:spPr bwMode="auto">
            <a:xfrm>
              <a:off x="7654022" y="3992523"/>
              <a:ext cx="45719" cy="1524000"/>
            </a:xfrm>
            <a:prstGeom prst="line">
              <a:avLst/>
            </a:prstGeom>
            <a:noFill/>
            <a:ln w="19050">
              <a:solidFill>
                <a:schemeClr val="tx1"/>
              </a:solidFill>
              <a:round/>
              <a:headEnd type="oval" w="sm" len="sm"/>
              <a:tailEnd type="triangle" w="med" len="med"/>
            </a:ln>
            <a:effectLst/>
            <a:scene3d>
              <a:camera prst="orthographicFront">
                <a:rot lat="0" lon="0" rev="21480000"/>
              </a:camera>
              <a:lightRig rig="threePt" dir="t"/>
            </a:scene3d>
          </p:spPr>
          <p:txBody>
            <a:bodyPr vert="horz" wrap="square" lIns="91440" tIns="45720" rIns="91440" bIns="45720" numCol="1" anchor="ctr" anchorCtr="0" compatLnSpc="1">
              <a:prstTxWarp prst="textNoShape">
                <a:avLst/>
              </a:prstTxWarp>
              <a:spAutoFit/>
            </a:bodyPr>
            <a:lstStyle/>
            <a:p>
              <a:endParaRPr lang="en-US"/>
            </a:p>
          </p:txBody>
        </p:sp>
        <p:grpSp>
          <p:nvGrpSpPr>
            <p:cNvPr id="11" name="Group 81"/>
            <p:cNvGrpSpPr/>
            <p:nvPr/>
          </p:nvGrpSpPr>
          <p:grpSpPr>
            <a:xfrm>
              <a:off x="6328141" y="3166725"/>
              <a:ext cx="1054100" cy="567068"/>
              <a:chOff x="-457200" y="3852532"/>
              <a:chExt cx="969334" cy="567068"/>
            </a:xfrm>
          </p:grpSpPr>
          <p:sp>
            <p:nvSpPr>
              <p:cNvPr id="95" name="Rectangle 94"/>
              <p:cNvSpPr/>
              <p:nvPr/>
            </p:nvSpPr>
            <p:spPr>
              <a:xfrm>
                <a:off x="-389566" y="3852532"/>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200" dirty="0">
                    <a:solidFill>
                      <a:schemeClr val="tx1"/>
                    </a:solidFill>
                  </a:rPr>
                  <a:t>Networking Hardware</a:t>
                </a:r>
              </a:p>
            </p:txBody>
          </p:sp>
          <p:sp>
            <p:nvSpPr>
              <p:cNvPr id="96" name="Rectangle 95"/>
              <p:cNvSpPr/>
              <p:nvPr/>
            </p:nvSpPr>
            <p:spPr>
              <a:xfrm>
                <a:off x="-421465" y="3907473"/>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97" name="Rectangle 96"/>
              <p:cNvSpPr/>
              <p:nvPr/>
            </p:nvSpPr>
            <p:spPr>
              <a:xfrm>
                <a:off x="-457200" y="3967660"/>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WinSock Direct Provider</a:t>
                </a:r>
              </a:p>
            </p:txBody>
          </p:sp>
        </p:grpSp>
        <p:grpSp>
          <p:nvGrpSpPr>
            <p:cNvPr id="12" name="Group 81"/>
            <p:cNvGrpSpPr/>
            <p:nvPr/>
          </p:nvGrpSpPr>
          <p:grpSpPr>
            <a:xfrm>
              <a:off x="7407641" y="3306722"/>
              <a:ext cx="1066800" cy="425301"/>
              <a:chOff x="-457200" y="3852532"/>
              <a:chExt cx="969334" cy="567068"/>
            </a:xfrm>
          </p:grpSpPr>
          <p:sp>
            <p:nvSpPr>
              <p:cNvPr id="99" name="Rectangle 98"/>
              <p:cNvSpPr/>
              <p:nvPr/>
            </p:nvSpPr>
            <p:spPr>
              <a:xfrm>
                <a:off x="-389566" y="3852532"/>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100" name="Rectangle 99"/>
              <p:cNvSpPr/>
              <p:nvPr/>
            </p:nvSpPr>
            <p:spPr>
              <a:xfrm>
                <a:off x="-421465" y="3907473"/>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300" dirty="0">
                    <a:solidFill>
                      <a:schemeClr val="tx1"/>
                    </a:solidFill>
                  </a:rPr>
                  <a:t>Networking Hardware</a:t>
                </a:r>
              </a:p>
            </p:txBody>
          </p:sp>
          <p:sp>
            <p:nvSpPr>
              <p:cNvPr id="101" name="Rectangle 100"/>
              <p:cNvSpPr/>
              <p:nvPr/>
            </p:nvSpPr>
            <p:spPr>
              <a:xfrm>
                <a:off x="-457200" y="3967660"/>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200" dirty="0">
                    <a:solidFill>
                      <a:schemeClr val="tx1"/>
                    </a:solidFill>
                  </a:rPr>
                  <a:t>NetworkDirect Provider</a:t>
                </a:r>
              </a:p>
            </p:txBody>
          </p:sp>
        </p:grpSp>
        <p:sp>
          <p:nvSpPr>
            <p:cNvPr id="102" name="Text Box 42"/>
            <p:cNvSpPr txBox="1">
              <a:spLocks noChangeArrowheads="1"/>
            </p:cNvSpPr>
            <p:nvPr/>
          </p:nvSpPr>
          <p:spPr bwMode="auto">
            <a:xfrm>
              <a:off x="7253322" y="2874923"/>
              <a:ext cx="864021" cy="446611"/>
            </a:xfrm>
            <a:prstGeom prst="rect">
              <a:avLst/>
            </a:prstGeom>
            <a:noFill/>
            <a:ln w="6350" algn="ctr">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100" dirty="0"/>
                <a:t>RDMA Networking</a:t>
              </a:r>
            </a:p>
          </p:txBody>
        </p:sp>
        <p:sp>
          <p:nvSpPr>
            <p:cNvPr id="103" name="Line 46"/>
            <p:cNvSpPr>
              <a:spLocks noChangeShapeType="1"/>
            </p:cNvSpPr>
            <p:nvPr/>
          </p:nvSpPr>
          <p:spPr bwMode="auto">
            <a:xfrm>
              <a:off x="8206472" y="4024422"/>
              <a:ext cx="45719" cy="1828800"/>
            </a:xfrm>
            <a:prstGeom prst="line">
              <a:avLst/>
            </a:prstGeom>
            <a:noFill/>
            <a:ln w="19050">
              <a:solidFill>
                <a:schemeClr val="tx1"/>
              </a:solidFill>
              <a:round/>
              <a:headEnd type="oval" w="sm" len="sm"/>
              <a:tailEnd type="triangle" w="med" len="med"/>
            </a:ln>
            <a:effectLst/>
            <a:scene3d>
              <a:camera prst="orthographicFront">
                <a:rot lat="0" lon="0" rev="21480000"/>
              </a:camera>
              <a:lightRig rig="threePt" dir="t"/>
            </a:scene3d>
          </p:spPr>
          <p:txBody>
            <a:bodyPr vert="horz" wrap="square" lIns="91440" tIns="45720" rIns="91440" bIns="45720" numCol="1" anchor="ctr" anchorCtr="0" compatLnSpc="1">
              <a:prstTxWarp prst="textNoShape">
                <a:avLst/>
              </a:prstTxWarp>
              <a:spAutoFit/>
            </a:bodyPr>
            <a:lstStyle/>
            <a:p>
              <a:endParaRPr lang="en-US"/>
            </a:p>
          </p:txBody>
        </p:sp>
        <p:sp>
          <p:nvSpPr>
            <p:cNvPr id="104" name="Line 15"/>
            <p:cNvSpPr>
              <a:spLocks noChangeShapeType="1"/>
            </p:cNvSpPr>
            <p:nvPr/>
          </p:nvSpPr>
          <p:spPr bwMode="auto">
            <a:xfrm rot="120000">
              <a:off x="5574101" y="2126283"/>
              <a:ext cx="45719" cy="456922"/>
            </a:xfrm>
            <a:prstGeom prst="line">
              <a:avLst/>
            </a:prstGeom>
            <a:noFill/>
            <a:ln w="19050">
              <a:solidFill>
                <a:schemeClr val="tx1"/>
              </a:solidFill>
              <a:round/>
              <a:headEnd type="oval" w="sm" len="sm"/>
              <a:tailEnd type="triangle" w="med" len="med"/>
            </a:ln>
            <a:effectLst/>
            <a:scene3d>
              <a:camera prst="orthographicFront">
                <a:rot lat="0" lon="0" rev="21420000"/>
              </a:camera>
              <a:lightRig rig="threePt" dir="t"/>
            </a:scene3d>
          </p:spPr>
          <p:txBody>
            <a:bodyPr vert="horz" wrap="square" lIns="91440" tIns="45720" rIns="91440" bIns="45720" numCol="1" anchor="ctr" anchorCtr="0" compatLnSpc="1">
              <a:prstTxWarp prst="textNoShape">
                <a:avLst/>
              </a:prstTxWarp>
              <a:spAutoFit/>
            </a:bodyPr>
            <a:lstStyle/>
            <a:p>
              <a:endParaRPr lang="en-US"/>
            </a:p>
          </p:txBody>
        </p:sp>
        <p:cxnSp>
          <p:nvCxnSpPr>
            <p:cNvPr id="105" name="Straight Arrow Connector 104"/>
            <p:cNvCxnSpPr/>
            <p:nvPr/>
          </p:nvCxnSpPr>
          <p:spPr>
            <a:xfrm rot="5400000">
              <a:off x="6696840" y="3155252"/>
              <a:ext cx="248178" cy="5024"/>
            </a:xfrm>
            <a:prstGeom prst="straightConnector1">
              <a:avLst/>
            </a:prstGeom>
            <a:ln w="19050">
              <a:solidFill>
                <a:schemeClr val="tx1"/>
              </a:solidFill>
              <a:headEnd type="oval" w="sm" len="sm"/>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7375891" y="2938423"/>
              <a:ext cx="927100" cy="1588"/>
            </a:xfrm>
            <a:prstGeom prst="straightConnector1">
              <a:avLst/>
            </a:prstGeom>
            <a:ln w="19050">
              <a:solidFill>
                <a:schemeClr val="tx1"/>
              </a:solidFill>
              <a:headEnd type="oval" w="sm" len="sm"/>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054966" y="3621048"/>
              <a:ext cx="1174750" cy="1588"/>
            </a:xfrm>
            <a:prstGeom prst="straightConnector1">
              <a:avLst/>
            </a:prstGeom>
            <a:ln w="19050">
              <a:solidFill>
                <a:schemeClr val="tx1"/>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826250" y="6400800"/>
              <a:ext cx="742950" cy="257175"/>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900" dirty="0">
                  <a:solidFill>
                    <a:schemeClr val="tx1"/>
                  </a:solidFill>
                </a:rPr>
                <a:t>OS Component</a:t>
              </a:r>
            </a:p>
          </p:txBody>
        </p:sp>
        <p:sp>
          <p:nvSpPr>
            <p:cNvPr id="109" name="Rectangle 108"/>
            <p:cNvSpPr/>
            <p:nvPr/>
          </p:nvSpPr>
          <p:spPr>
            <a:xfrm>
              <a:off x="6042025" y="6400800"/>
              <a:ext cx="742950" cy="257175"/>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dirty="0">
                  <a:solidFill>
                    <a:schemeClr val="bg1"/>
                  </a:solidFill>
                </a:rPr>
                <a:t>HPCS2008 Component</a:t>
              </a:r>
            </a:p>
          </p:txBody>
        </p:sp>
        <p:sp>
          <p:nvSpPr>
            <p:cNvPr id="110" name="Rectangle 109"/>
            <p:cNvSpPr/>
            <p:nvPr/>
          </p:nvSpPr>
          <p:spPr>
            <a:xfrm>
              <a:off x="7610475" y="6400800"/>
              <a:ext cx="742950" cy="2571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900" dirty="0">
                  <a:solidFill>
                    <a:schemeClr val="tx1"/>
                  </a:solidFill>
                </a:rPr>
                <a:t>IHV Component</a:t>
              </a:r>
            </a:p>
          </p:txBody>
        </p:sp>
        <p:sp>
          <p:nvSpPr>
            <p:cNvPr id="111" name="Rectangle 110"/>
            <p:cNvSpPr/>
            <p:nvPr/>
          </p:nvSpPr>
          <p:spPr>
            <a:xfrm>
              <a:off x="5257800" y="6400800"/>
              <a:ext cx="742950" cy="257175"/>
            </a:xfrm>
            <a:prstGeom prst="rect">
              <a:avLst/>
            </a:prstGeom>
            <a:scene3d>
              <a:camera prst="orthographicFront">
                <a:rot lat="0" lon="0" rev="0"/>
              </a:camera>
              <a:lightRig rig="threePt" dir="t">
                <a:rot lat="0" lon="0" rev="1200000"/>
              </a:lightRig>
            </a:scene3d>
            <a:sp3d prstMaterial="metal">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solidFill>
                    <a:schemeClr val="tx1"/>
                  </a:solidFill>
                </a:rPr>
                <a:t>(ISV) App</a:t>
              </a:r>
            </a:p>
          </p:txBody>
        </p:sp>
      </p:grpSp>
      <p:sp>
        <p:nvSpPr>
          <p:cNvPr id="54" name="Title 1"/>
          <p:cNvSpPr txBox="1">
            <a:spLocks/>
          </p:cNvSpPr>
          <p:nvPr/>
        </p:nvSpPr>
        <p:spPr bwMode="auto">
          <a:xfrm>
            <a:off x="522098" y="963509"/>
            <a:ext cx="10548315" cy="435603"/>
          </a:xfrm>
          <a:prstGeom prst="rect">
            <a:avLst/>
          </a:prstGeom>
          <a:noFill/>
          <a:ln w="9525">
            <a:noFill/>
            <a:miter lim="800000"/>
            <a:headEnd/>
            <a:tailEnd/>
          </a:ln>
        </p:spPr>
        <p:txBody>
          <a:bodyPr vert="horz" wrap="square" lIns="121883" tIns="60943" rIns="121883" bIns="60943" numCol="1" anchor="ctr" anchorCtr="0" compatLnSpc="1">
            <a:prstTxWarp prst="textNoShape">
              <a:avLst/>
            </a:prstTxWarp>
            <a:noAutofit/>
          </a:bodyPr>
          <a:lstStyle/>
          <a:p>
            <a:pPr eaLnBrk="0" fontAlgn="ctr" hangingPunct="0">
              <a:spcBef>
                <a:spcPct val="0"/>
              </a:spcBef>
              <a:spcAft>
                <a:spcPct val="0"/>
              </a:spcAft>
              <a:defRPr/>
            </a:pPr>
            <a:r>
              <a:rPr lang="en-US" sz="2700" dirty="0">
                <a:latin typeface="+mj-lt"/>
                <a:ea typeface="+mj-ea"/>
                <a:cs typeface="+mj-cs"/>
              </a:rPr>
              <a:t>A new RDMA networking interface </a:t>
            </a:r>
            <a:r>
              <a:rPr lang="en-US" sz="2700" dirty="0" smtClean="0">
                <a:latin typeface="+mj-lt"/>
                <a:ea typeface="+mj-ea"/>
                <a:cs typeface="+mj-cs"/>
              </a:rPr>
              <a:t/>
            </a:r>
            <a:br>
              <a:rPr lang="en-US" sz="2700" dirty="0" smtClean="0">
                <a:latin typeface="+mj-lt"/>
                <a:ea typeface="+mj-ea"/>
                <a:cs typeface="+mj-cs"/>
              </a:rPr>
            </a:br>
            <a:r>
              <a:rPr lang="en-US" sz="2700" dirty="0" smtClean="0">
                <a:latin typeface="+mj-lt"/>
                <a:ea typeface="+mj-ea"/>
                <a:cs typeface="+mj-cs"/>
              </a:rPr>
              <a:t>built </a:t>
            </a:r>
            <a:r>
              <a:rPr lang="en-US" sz="2700" dirty="0">
                <a:latin typeface="+mj-lt"/>
                <a:ea typeface="+mj-ea"/>
                <a:cs typeface="+mj-cs"/>
              </a:rPr>
              <a:t>for speed and stability</a:t>
            </a:r>
          </a:p>
        </p:txBody>
      </p:sp>
      <p:pic>
        <p:nvPicPr>
          <p:cNvPr id="59" name="Picture 2" descr="http://upload.wikimedia.org/wikipedia/commons/a/ab/Infinibandpor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037" y="1367"/>
            <a:ext cx="2771394" cy="1427268"/>
          </a:xfrm>
          <a:prstGeom prst="rect">
            <a:avLst/>
          </a:prstGeom>
          <a:noFill/>
          <a:extLst/>
        </p:spPr>
      </p:pic>
      <p:pic>
        <p:nvPicPr>
          <p:cNvPr id="60" name="Picture 2" descr="http://upload.wikimedia.org/wikipedia/commons/a/ab/Infinibandpor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7431" y="0"/>
            <a:ext cx="2771394" cy="1427268"/>
          </a:xfrm>
          <a:prstGeom prst="rect">
            <a:avLst/>
          </a:prstGeom>
          <a:noFill/>
          <a:extLst/>
        </p:spPr>
      </p:pic>
    </p:spTree>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07868" y="230188"/>
            <a:ext cx="11173090" cy="553998"/>
          </a:xfrm>
        </p:spPr>
        <p:txBody>
          <a:bodyPr/>
          <a:lstStyle/>
          <a:p>
            <a:pPr defTabSz="1218643">
              <a:defRPr/>
            </a:pPr>
            <a:r>
              <a:rPr sz="4000" dirty="0" smtClean="0"/>
              <a:t>Objectives and Takeaways</a:t>
            </a:r>
            <a:endParaRPr sz="4000" dirty="0"/>
          </a:p>
        </p:txBody>
      </p:sp>
      <p:sp>
        <p:nvSpPr>
          <p:cNvPr id="29698" name="Rectangle 9"/>
          <p:cNvSpPr>
            <a:spLocks noGrp="1" noChangeArrowheads="1"/>
          </p:cNvSpPr>
          <p:nvPr>
            <p:ph type="body" sz="quarter" idx="10"/>
          </p:nvPr>
        </p:nvSpPr>
        <p:spPr>
          <a:xfrm>
            <a:off x="507868" y="990603"/>
            <a:ext cx="11173090" cy="4307333"/>
          </a:xfrm>
        </p:spPr>
        <p:txBody>
          <a:bodyPr/>
          <a:lstStyle/>
          <a:p>
            <a:pPr>
              <a:defRPr/>
            </a:pPr>
            <a:r>
              <a:rPr lang="en-US" dirty="0">
                <a:solidFill>
                  <a:schemeClr val="accent5"/>
                </a:solidFill>
              </a:rPr>
              <a:t>Session Objectives:  </a:t>
            </a:r>
          </a:p>
          <a:p>
            <a:pPr lvl="1">
              <a:defRPr/>
            </a:pPr>
            <a:r>
              <a:rPr lang="en-US" sz="2700" dirty="0">
                <a:latin typeface="Segoe"/>
              </a:rPr>
              <a:t>Learn the basics of HPC industry &amp; applications </a:t>
            </a:r>
          </a:p>
          <a:p>
            <a:pPr lvl="1">
              <a:defRPr/>
            </a:pPr>
            <a:r>
              <a:rPr lang="en-US" sz="2700" dirty="0">
                <a:latin typeface="Segoe"/>
              </a:rPr>
              <a:t>See what’s new with HPCS2008 </a:t>
            </a:r>
            <a:r>
              <a:rPr lang="en-US" sz="2700" dirty="0" smtClean="0">
                <a:latin typeface="Segoe"/>
              </a:rPr>
              <a:t>R2</a:t>
            </a:r>
            <a:endParaRPr lang="en-US" sz="2700" dirty="0">
              <a:latin typeface="Segoe"/>
            </a:endParaRPr>
          </a:p>
          <a:p>
            <a:pPr>
              <a:defRPr/>
            </a:pPr>
            <a:r>
              <a:rPr lang="en-US" dirty="0">
                <a:solidFill>
                  <a:schemeClr val="accent5"/>
                </a:solidFill>
              </a:rPr>
              <a:t>Key Takeaways</a:t>
            </a:r>
          </a:p>
          <a:p>
            <a:pPr lvl="1">
              <a:defRPr/>
            </a:pPr>
            <a:r>
              <a:rPr lang="en-US" sz="2700" dirty="0">
                <a:latin typeface="Segoe"/>
              </a:rPr>
              <a:t>Windows brings improved </a:t>
            </a:r>
            <a:r>
              <a:rPr lang="en-US" sz="2700" i="1" dirty="0">
                <a:latin typeface="Segoe"/>
              </a:rPr>
              <a:t>productivity</a:t>
            </a:r>
            <a:r>
              <a:rPr lang="en-US" sz="2700" dirty="0">
                <a:latin typeface="Segoe"/>
              </a:rPr>
              <a:t> and </a:t>
            </a:r>
            <a:r>
              <a:rPr lang="en-US" sz="2700" i="1" dirty="0">
                <a:latin typeface="Segoe"/>
              </a:rPr>
              <a:t>usability</a:t>
            </a:r>
            <a:r>
              <a:rPr lang="en-US" sz="2700" dirty="0">
                <a:latin typeface="Segoe"/>
              </a:rPr>
              <a:t> to IT Staff, developers, and end users</a:t>
            </a:r>
          </a:p>
          <a:p>
            <a:pPr lvl="1">
              <a:defRPr/>
            </a:pPr>
            <a:r>
              <a:rPr lang="en-US" sz="2700" dirty="0">
                <a:latin typeface="Segoe"/>
              </a:rPr>
              <a:t>Windows HPC Server 2008 R2 is taking high performance computing mainstream </a:t>
            </a:r>
          </a:p>
          <a:p>
            <a:pPr marL="613649" lvl="1" indent="0">
              <a:buNone/>
              <a:defRPr/>
            </a:pPr>
            <a:endParaRPr lang="en-US" dirty="0" smtClean="0"/>
          </a:p>
        </p:txBody>
      </p:sp>
    </p:spTree>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High performance on standard benchmarks</a:t>
            </a:r>
          </a:p>
        </p:txBody>
      </p:sp>
      <p:sp>
        <p:nvSpPr>
          <p:cNvPr id="3" name="Content Placeholder 2"/>
          <p:cNvSpPr>
            <a:spLocks noGrp="1"/>
          </p:cNvSpPr>
          <p:nvPr>
            <p:ph idx="4294967295"/>
          </p:nvPr>
        </p:nvSpPr>
        <p:spPr>
          <a:xfrm>
            <a:off x="1206189" y="922341"/>
            <a:ext cx="10982639" cy="3831818"/>
          </a:xfrm>
        </p:spPr>
        <p:txBody>
          <a:bodyPr/>
          <a:lstStyle/>
          <a:p>
            <a:pPr marL="342900" indent="-342900"/>
            <a:r>
              <a:rPr lang="en-US" sz="2000" dirty="0"/>
              <a:t>Memory throughput performance on Intel Xeon® Processor X5550:</a:t>
            </a:r>
            <a:endParaRPr lang="en-US" sz="2400" dirty="0"/>
          </a:p>
          <a:p>
            <a:pPr lvl="2">
              <a:buNone/>
            </a:pPr>
            <a:r>
              <a:rPr lang="en-US" sz="2100" dirty="0"/>
              <a:t>Function      Rate (MB/s)  </a:t>
            </a:r>
          </a:p>
          <a:p>
            <a:pPr lvl="2">
              <a:buNone/>
              <a:tabLst>
                <a:tab pos="2463800" algn="l"/>
              </a:tabLst>
            </a:pPr>
            <a:r>
              <a:rPr lang="en-US" sz="2100" dirty="0" smtClean="0"/>
              <a:t>Copy:	38710.5347</a:t>
            </a:r>
            <a:r>
              <a:rPr lang="en-US" sz="2100" dirty="0"/>
              <a:t>     </a:t>
            </a:r>
          </a:p>
          <a:p>
            <a:pPr lvl="2">
              <a:buNone/>
              <a:tabLst>
                <a:tab pos="2463800" algn="l"/>
              </a:tabLst>
            </a:pPr>
            <a:r>
              <a:rPr lang="en-US" sz="2100" dirty="0" smtClean="0"/>
              <a:t>Scale:	38722.8032</a:t>
            </a:r>
            <a:r>
              <a:rPr lang="en-US" sz="2100" dirty="0"/>
              <a:t>     </a:t>
            </a:r>
          </a:p>
          <a:p>
            <a:pPr lvl="2">
              <a:buNone/>
              <a:tabLst>
                <a:tab pos="2463800" algn="l"/>
              </a:tabLst>
            </a:pPr>
            <a:r>
              <a:rPr lang="en-US" sz="2100" dirty="0" smtClean="0"/>
              <a:t>Add:		37164.4369</a:t>
            </a:r>
            <a:r>
              <a:rPr lang="en-US" sz="2100" dirty="0"/>
              <a:t>     </a:t>
            </a:r>
          </a:p>
          <a:p>
            <a:pPr lvl="2">
              <a:buNone/>
              <a:tabLst>
                <a:tab pos="2463800" algn="l"/>
              </a:tabLst>
            </a:pPr>
            <a:r>
              <a:rPr lang="en-US" sz="2100" dirty="0"/>
              <a:t>Triad:        </a:t>
            </a:r>
            <a:r>
              <a:rPr lang="en-US" sz="2100" dirty="0" smtClean="0"/>
              <a:t>	37180.2195</a:t>
            </a:r>
            <a:r>
              <a:rPr lang="en-US" sz="2100" dirty="0"/>
              <a:t>   </a:t>
            </a:r>
            <a:r>
              <a:rPr lang="en-US" sz="1900" dirty="0"/>
              <a:t>   </a:t>
            </a:r>
            <a:endParaRPr lang="en-US" sz="1900" dirty="0" smtClean="0"/>
          </a:p>
          <a:p>
            <a:pPr lvl="2">
              <a:buNone/>
              <a:tabLst>
                <a:tab pos="2463800" algn="l"/>
              </a:tabLst>
            </a:pPr>
            <a:endParaRPr lang="en-US" sz="400" dirty="0"/>
          </a:p>
          <a:p>
            <a:pPr marL="342900" indent="-342900"/>
            <a:r>
              <a:rPr lang="en-US" sz="2000" dirty="0" smtClean="0"/>
              <a:t>MPI </a:t>
            </a:r>
            <a:r>
              <a:rPr lang="en-US" sz="2000" dirty="0"/>
              <a:t>PingPong Bandwidth on a QDR IB fabric: ~3GB/s**</a:t>
            </a:r>
          </a:p>
          <a:p>
            <a:pPr marL="342900" indent="-342900"/>
            <a:r>
              <a:rPr lang="en-US" sz="2000" dirty="0"/>
              <a:t>MPI PingPong  Latency on a QDR IB fabric:  Under 2us**</a:t>
            </a:r>
          </a:p>
          <a:p>
            <a:pPr marL="342900" indent="-342900"/>
            <a:r>
              <a:rPr lang="en-US" sz="2000" dirty="0"/>
              <a:t>HPL results from www.top500.org:</a:t>
            </a:r>
          </a:p>
          <a:p>
            <a:pPr marL="342900" indent="-342900"/>
            <a:endParaRPr lang="en-US" sz="3600" dirty="0"/>
          </a:p>
        </p:txBody>
      </p:sp>
      <p:graphicFrame>
        <p:nvGraphicFramePr>
          <p:cNvPr id="4" name="Chart 3"/>
          <p:cNvGraphicFramePr/>
          <p:nvPr>
            <p:extLst/>
          </p:nvPr>
        </p:nvGraphicFramePr>
        <p:xfrm>
          <a:off x="5673126" y="1289456"/>
          <a:ext cx="3569584" cy="15342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5959139" y="2440952"/>
            <a:ext cx="3006577" cy="514767"/>
          </a:xfrm>
          <a:prstGeom prst="rect">
            <a:avLst/>
          </a:prstGeom>
        </p:spPr>
        <p:txBody>
          <a:bodyPr wrap="square" lIns="121883" tIns="60943" rIns="121883" bIns="6094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Memory Throughput (Measured by </a:t>
            </a:r>
            <a:r>
              <a:rPr lang="en-US" dirty="0" smtClean="0"/>
              <a:t/>
            </a:r>
            <a:br>
              <a:rPr lang="en-US" dirty="0" smtClean="0"/>
            </a:br>
            <a:r>
              <a:rPr lang="en-US" dirty="0" smtClean="0"/>
              <a:t>Stream </a:t>
            </a:r>
            <a:r>
              <a:rPr lang="en-US" dirty="0"/>
              <a:t>Triad, in GB/s)*</a:t>
            </a:r>
          </a:p>
        </p:txBody>
      </p:sp>
      <p:sp>
        <p:nvSpPr>
          <p:cNvPr id="6" name="TextBox 5"/>
          <p:cNvSpPr txBox="1"/>
          <p:nvPr/>
        </p:nvSpPr>
        <p:spPr bwMode="auto">
          <a:xfrm flipH="1">
            <a:off x="1154113" y="5519296"/>
            <a:ext cx="8502193" cy="553998"/>
          </a:xfrm>
          <a:prstGeom prst="rect">
            <a:avLst/>
          </a:prstGeom>
          <a:noFill/>
          <a:ln w="9525">
            <a:noFill/>
            <a:miter lim="800000"/>
            <a:headEnd/>
            <a:tailEnd/>
          </a:ln>
        </p:spPr>
        <p:txBody>
          <a:bodyPr wrap="square" lIns="0" tIns="0" rIns="0" bIns="0" rtlCol="0">
            <a:spAutoFit/>
          </a:bodyPr>
          <a:lstStyle/>
          <a:p>
            <a:pPr>
              <a:buFont typeface="Arial" charset="0"/>
              <a:buChar char="•"/>
            </a:pPr>
            <a:r>
              <a:rPr lang="en-US" sz="900" dirty="0"/>
              <a:t>Results are based on STREAM benchmark (http://www.cs.virginia.edu/stream).  </a:t>
            </a:r>
          </a:p>
          <a:p>
            <a:pPr>
              <a:buFont typeface="Arial" pitchFamily="34" charset="0"/>
              <a:buChar char="•"/>
            </a:pPr>
            <a:r>
              <a:rPr lang="en-US" sz="900" dirty="0"/>
              <a:t>Windows Benchmarks quoted from http://blogs.technet.com/eec/archive/2009/07/15/3264921.aspx. </a:t>
            </a:r>
          </a:p>
          <a:p>
            <a:pPr>
              <a:buFont typeface="Arial" pitchFamily="34" charset="0"/>
              <a:buChar char="•"/>
            </a:pPr>
            <a:r>
              <a:rPr lang="en-US" sz="900" dirty="0"/>
              <a:t>Linux data quoted from http://www.advancedclustering.com/company-blog/stream-benchmarking.html.</a:t>
            </a:r>
          </a:p>
          <a:p>
            <a:r>
              <a:rPr lang="en-US" sz="900" dirty="0"/>
              <a:t>** Measured with Windows HPC Server 2008 MPI Diagnostics. Through a single switch, additional switch hop may reduce the network throughput and increase the network latency. </a:t>
            </a:r>
            <a:endParaRPr lang="en-US" sz="900" dirty="0">
              <a:latin typeface="Neo Sans Intel Medium" pitchFamily="34" charset="0"/>
            </a:endParaRPr>
          </a:p>
        </p:txBody>
      </p:sp>
      <p:graphicFrame>
        <p:nvGraphicFramePr>
          <p:cNvPr id="7" name="Table 6"/>
          <p:cNvGraphicFramePr>
            <a:graphicFrameLocks noGrp="1"/>
          </p:cNvGraphicFramePr>
          <p:nvPr>
            <p:extLst/>
          </p:nvPr>
        </p:nvGraphicFramePr>
        <p:xfrm>
          <a:off x="1154114" y="4179320"/>
          <a:ext cx="10528299" cy="1211099"/>
        </p:xfrm>
        <a:graphic>
          <a:graphicData uri="http://schemas.openxmlformats.org/drawingml/2006/table">
            <a:tbl>
              <a:tblPr firstRow="1" bandRow="1">
                <a:tableStyleId>{5C22544A-7EE6-4342-B048-85BDC9FD1C3A}</a:tableStyleId>
              </a:tblPr>
              <a:tblGrid>
                <a:gridCol w="2387493"/>
                <a:gridCol w="2087217"/>
                <a:gridCol w="2543061"/>
                <a:gridCol w="1499143"/>
                <a:gridCol w="2011385"/>
              </a:tblGrid>
              <a:tr h="0">
                <a:tc>
                  <a:txBody>
                    <a:bodyPr/>
                    <a:lstStyle/>
                    <a:p>
                      <a:pPr algn="ctr"/>
                      <a:r>
                        <a:rPr lang="en-US" sz="1900" dirty="0" smtClean="0"/>
                        <a:t>Site</a:t>
                      </a:r>
                      <a:endParaRPr lang="en-US" sz="1900" dirty="0"/>
                    </a:p>
                  </a:txBody>
                  <a:tcPr marL="121888" marR="121888" anchor="ctr"/>
                </a:tc>
                <a:tc>
                  <a:txBody>
                    <a:bodyPr/>
                    <a:lstStyle/>
                    <a:p>
                      <a:pPr algn="ctr"/>
                      <a:r>
                        <a:rPr lang="en-US" sz="1900" dirty="0" smtClean="0"/>
                        <a:t>Umea University</a:t>
                      </a:r>
                      <a:endParaRPr lang="en-US" sz="1900" dirty="0"/>
                    </a:p>
                  </a:txBody>
                  <a:tcPr marL="121888" marR="121888" anchor="ctr"/>
                </a:tc>
                <a:tc>
                  <a:txBody>
                    <a:bodyPr/>
                    <a:lstStyle/>
                    <a:p>
                      <a:pPr algn="ctr"/>
                      <a:r>
                        <a:rPr lang="en-US" sz="1900" dirty="0" smtClean="0"/>
                        <a:t>Univ</a:t>
                      </a:r>
                      <a:r>
                        <a:rPr lang="en-US" sz="1900" baseline="0" dirty="0" smtClean="0"/>
                        <a:t>ersity of  Stuttgart</a:t>
                      </a:r>
                      <a:endParaRPr lang="en-US" sz="1900" dirty="0"/>
                    </a:p>
                  </a:txBody>
                  <a:tcPr marL="121888" marR="121888" anchor="ctr"/>
                </a:tc>
                <a:tc>
                  <a:txBody>
                    <a:bodyPr/>
                    <a:lstStyle/>
                    <a:p>
                      <a:pPr algn="ctr"/>
                      <a:r>
                        <a:rPr lang="en-US" sz="1900" dirty="0" smtClean="0"/>
                        <a:t>NCSA</a:t>
                      </a:r>
                      <a:endParaRPr lang="en-US" sz="1900" dirty="0"/>
                    </a:p>
                  </a:txBody>
                  <a:tcPr marL="121888" marR="121888" anchor="ctr"/>
                </a:tc>
                <a:tc>
                  <a:txBody>
                    <a:bodyPr/>
                    <a:lstStyle/>
                    <a:p>
                      <a:pPr algn="ctr"/>
                      <a:r>
                        <a:rPr lang="en-US" sz="1900" dirty="0" smtClean="0"/>
                        <a:t>Shanghai  SC</a:t>
                      </a:r>
                      <a:endParaRPr lang="en-US" sz="1900" dirty="0"/>
                    </a:p>
                  </a:txBody>
                  <a:tcPr marL="121888" marR="121888" anchor="ctr"/>
                </a:tc>
              </a:tr>
              <a:tr h="278380">
                <a:tc>
                  <a:txBody>
                    <a:bodyPr/>
                    <a:lstStyle/>
                    <a:p>
                      <a:pPr algn="ctr"/>
                      <a:r>
                        <a:rPr lang="en-US" sz="1900" dirty="0" err="1" smtClean="0"/>
                        <a:t>Rmax</a:t>
                      </a:r>
                      <a:r>
                        <a:rPr lang="en-US" sz="1900" dirty="0" smtClean="0"/>
                        <a:t> (</a:t>
                      </a:r>
                      <a:r>
                        <a:rPr lang="en-US" sz="1900" dirty="0" err="1" smtClean="0"/>
                        <a:t>Tflops</a:t>
                      </a:r>
                      <a:r>
                        <a:rPr lang="en-US" sz="1900" dirty="0" smtClean="0"/>
                        <a:t>)</a:t>
                      </a:r>
                      <a:endParaRPr lang="en-US" sz="1900" dirty="0"/>
                    </a:p>
                  </a:txBody>
                  <a:tcPr marL="121888" marR="121888" anchor="ctr"/>
                </a:tc>
                <a:tc>
                  <a:txBody>
                    <a:bodyPr/>
                    <a:lstStyle/>
                    <a:p>
                      <a:pPr algn="ctr"/>
                      <a:r>
                        <a:rPr lang="en-US" sz="1900" dirty="0" smtClean="0"/>
                        <a:t>46</a:t>
                      </a:r>
                      <a:endParaRPr lang="en-US" sz="1900" dirty="0"/>
                    </a:p>
                  </a:txBody>
                  <a:tcPr marL="121888" marR="121888" anchor="ctr"/>
                </a:tc>
                <a:tc>
                  <a:txBody>
                    <a:bodyPr/>
                    <a:lstStyle/>
                    <a:p>
                      <a:pPr algn="ctr"/>
                      <a:r>
                        <a:rPr lang="en-US" sz="1900" dirty="0" smtClean="0"/>
                        <a:t>50.7</a:t>
                      </a:r>
                      <a:endParaRPr lang="en-US" sz="1900" dirty="0"/>
                    </a:p>
                  </a:txBody>
                  <a:tcPr marL="121888" marR="121888" anchor="ctr"/>
                </a:tc>
                <a:tc>
                  <a:txBody>
                    <a:bodyPr/>
                    <a:lstStyle/>
                    <a:p>
                      <a:pPr algn="ctr"/>
                      <a:r>
                        <a:rPr lang="en-US" sz="1900" dirty="0" smtClean="0"/>
                        <a:t>68.4</a:t>
                      </a:r>
                      <a:endParaRPr lang="en-US" sz="1900" dirty="0"/>
                    </a:p>
                  </a:txBody>
                  <a:tcPr marL="121888" marR="121888" anchor="ctr"/>
                </a:tc>
                <a:tc>
                  <a:txBody>
                    <a:bodyPr/>
                    <a:lstStyle/>
                    <a:p>
                      <a:pPr algn="ctr"/>
                      <a:r>
                        <a:rPr lang="en-US" sz="1900" dirty="0" smtClean="0"/>
                        <a:t>180</a:t>
                      </a:r>
                      <a:endParaRPr lang="en-US" sz="1900" dirty="0"/>
                    </a:p>
                  </a:txBody>
                  <a:tcPr marL="121888" marR="121888" anchor="ctr"/>
                </a:tc>
              </a:tr>
              <a:tr h="449099">
                <a:tc>
                  <a:txBody>
                    <a:bodyPr/>
                    <a:lstStyle/>
                    <a:p>
                      <a:pPr algn="ctr"/>
                      <a:r>
                        <a:rPr lang="en-US" sz="1900" dirty="0" smtClean="0"/>
                        <a:t>Efficiency</a:t>
                      </a:r>
                      <a:endParaRPr lang="en-US" sz="1900" dirty="0"/>
                    </a:p>
                  </a:txBody>
                  <a:tcPr marL="121888" marR="121888" anchor="ctr"/>
                </a:tc>
                <a:tc>
                  <a:txBody>
                    <a:bodyPr/>
                    <a:lstStyle/>
                    <a:p>
                      <a:pPr algn="ctr"/>
                      <a:r>
                        <a:rPr lang="en-US" sz="1900" dirty="0" smtClean="0"/>
                        <a:t>85.64%</a:t>
                      </a:r>
                      <a:endParaRPr lang="en-US" sz="1900" dirty="0"/>
                    </a:p>
                  </a:txBody>
                  <a:tcPr marL="121888" marR="121888" anchor="ctr"/>
                </a:tc>
                <a:tc>
                  <a:txBody>
                    <a:bodyPr/>
                    <a:lstStyle/>
                    <a:p>
                      <a:pPr algn="ctr"/>
                      <a:r>
                        <a:rPr lang="en-US" sz="1900" dirty="0" smtClean="0"/>
                        <a:t>84.35%</a:t>
                      </a:r>
                      <a:endParaRPr lang="en-US" sz="1900" dirty="0"/>
                    </a:p>
                  </a:txBody>
                  <a:tcPr marL="121888" marR="121888" anchor="ctr"/>
                </a:tc>
                <a:tc>
                  <a:txBody>
                    <a:bodyPr/>
                    <a:lstStyle/>
                    <a:p>
                      <a:pPr algn="ctr"/>
                      <a:r>
                        <a:rPr lang="en-US" sz="1900" dirty="0" smtClean="0"/>
                        <a:t>76.44%</a:t>
                      </a:r>
                      <a:endParaRPr lang="en-US" sz="1900" dirty="0"/>
                    </a:p>
                  </a:txBody>
                  <a:tcPr marL="121888" marR="121888" anchor="ctr"/>
                </a:tc>
                <a:tc>
                  <a:txBody>
                    <a:bodyPr/>
                    <a:lstStyle/>
                    <a:p>
                      <a:pPr algn="ctr"/>
                      <a:r>
                        <a:rPr lang="en-US" sz="1900" dirty="0" smtClean="0"/>
                        <a:t>77.35%</a:t>
                      </a:r>
                      <a:endParaRPr lang="en-US" sz="1900" dirty="0"/>
                    </a:p>
                  </a:txBody>
                  <a:tcPr marL="121888" marR="121888" anchor="ctr"/>
                </a:tc>
              </a:tr>
            </a:tbl>
          </a:graphicData>
        </a:graphic>
      </p:graphicFrame>
    </p:spTree>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Autofit/>
          </a:bodyPr>
          <a:lstStyle/>
          <a:p>
            <a:r>
              <a:rPr lang="en-US" sz="4000" dirty="0"/>
              <a:t>Windows Matches Linux Performance on LSTC LS-DYNA®</a:t>
            </a:r>
          </a:p>
        </p:txBody>
      </p:sp>
      <p:pic>
        <p:nvPicPr>
          <p:cNvPr id="9" name="Picture 2" descr="C9C462E117D540FA87164FE1792C80D6@pc"/>
          <p:cNvPicPr>
            <a:picLocks noChangeAspect="1" noChangeArrowheads="1"/>
          </p:cNvPicPr>
          <p:nvPr/>
        </p:nvPicPr>
        <p:blipFill>
          <a:blip r:embed="rId2" cstate="print"/>
          <a:stretch>
            <a:fillRect/>
          </a:stretch>
        </p:blipFill>
        <p:spPr bwMode="auto">
          <a:xfrm>
            <a:off x="10126821" y="4989056"/>
            <a:ext cx="1746006" cy="1188876"/>
          </a:xfrm>
          <a:prstGeom prst="rect">
            <a:avLst/>
          </a:prstGeom>
          <a:noFill/>
          <a:ln w="9525">
            <a:noFill/>
            <a:miter lim="800000"/>
            <a:headEnd/>
            <a:tailEnd/>
          </a:ln>
        </p:spPr>
      </p:pic>
      <p:sp>
        <p:nvSpPr>
          <p:cNvPr id="10" name="TextBox 9"/>
          <p:cNvSpPr txBox="1"/>
          <p:nvPr/>
        </p:nvSpPr>
        <p:spPr>
          <a:xfrm>
            <a:off x="9810817" y="6123803"/>
            <a:ext cx="2378014" cy="369332"/>
          </a:xfrm>
          <a:prstGeom prst="rect">
            <a:avLst/>
          </a:prstGeom>
          <a:noFill/>
        </p:spPr>
        <p:txBody>
          <a:bodyPr wrap="square" lIns="121883" tIns="60943" rIns="121883" bIns="60943" rtlCol="0">
            <a:spAutoFit/>
          </a:bodyPr>
          <a:lstStyle/>
          <a:p>
            <a:pPr algn="ctr"/>
            <a:r>
              <a:rPr lang="en-US" sz="1600" b="1" dirty="0"/>
              <a:t>Courtesy</a:t>
            </a:r>
            <a:r>
              <a:rPr lang="en-US" sz="1600" dirty="0"/>
              <a:t> </a:t>
            </a:r>
            <a:r>
              <a:rPr lang="en-US" sz="1600" b="1" dirty="0"/>
              <a:t>of LSTC</a:t>
            </a:r>
          </a:p>
        </p:txBody>
      </p:sp>
      <p:sp>
        <p:nvSpPr>
          <p:cNvPr id="11" name="Text Box 6"/>
          <p:cNvSpPr txBox="1">
            <a:spLocks noChangeArrowheads="1"/>
          </p:cNvSpPr>
          <p:nvPr/>
        </p:nvSpPr>
        <p:spPr bwMode="auto">
          <a:xfrm>
            <a:off x="806836" y="5247397"/>
            <a:ext cx="8703142" cy="738664"/>
          </a:xfrm>
          <a:prstGeom prst="rect">
            <a:avLst/>
          </a:prstGeom>
          <a:noFill/>
          <a:ln w="25400">
            <a:noFill/>
            <a:miter lim="800000"/>
            <a:headEnd/>
            <a:tailEnd type="none" w="lg" len="sm"/>
          </a:ln>
          <a:effectLst/>
        </p:spPr>
        <p:txBody>
          <a:bodyPr wrap="square" lIns="0" tIns="0" rIns="0" bIns="0">
            <a:spAutoFit/>
          </a:bodyPr>
          <a:lstStyle/>
          <a:p>
            <a:r>
              <a:rPr lang="en-US" sz="1200" b="1" dirty="0"/>
              <a:t>Reference:  Dataset is car2car, public benchmark. LSTC LS-DYNA data to be posted at http://</a:t>
            </a:r>
            <a:r>
              <a:rPr lang="en-US" sz="1200" b="1" dirty="0" smtClean="0"/>
              <a:t>www.topcrunch.org </a:t>
            </a:r>
            <a:br>
              <a:rPr lang="en-US" sz="1200" b="1" dirty="0" smtClean="0"/>
            </a:br>
            <a:r>
              <a:rPr lang="en-US" sz="1200" b="1" dirty="0" smtClean="0"/>
              <a:t>LS-DYNA </a:t>
            </a:r>
            <a:r>
              <a:rPr lang="en-US" sz="1200" b="1" dirty="0"/>
              <a:t>version mpp971.R3.2.1. Similar hardware configuration was used for both Windows HPC Server 2008 and Linux runs: </a:t>
            </a:r>
          </a:p>
          <a:p>
            <a:pPr>
              <a:buFont typeface="Arial" pitchFamily="34" charset="0"/>
              <a:buChar char="•"/>
            </a:pPr>
            <a:r>
              <a:rPr lang="en-US" sz="1200" b="1" dirty="0"/>
              <a:t>Windows HPC: 2.66GHz Intel® Xeon® Processor X5550, 24GB DDR3 memory per node, QDR InfiniBand</a:t>
            </a:r>
          </a:p>
          <a:p>
            <a:pPr>
              <a:buFont typeface="Arial" pitchFamily="34" charset="0"/>
              <a:buChar char="•"/>
            </a:pPr>
            <a:r>
              <a:rPr lang="en-US" sz="1200" b="1" dirty="0"/>
              <a:t>Linux:  2.8GHz Intel® Xeon® Processor X5560, 18GB DDR3 memory per node, QDR InfiniBand</a:t>
            </a:r>
          </a:p>
        </p:txBody>
      </p:sp>
      <p:graphicFrame>
        <p:nvGraphicFramePr>
          <p:cNvPr id="12" name="Chart 11"/>
          <p:cNvGraphicFramePr/>
          <p:nvPr>
            <p:extLst/>
          </p:nvPr>
        </p:nvGraphicFramePr>
        <p:xfrm>
          <a:off x="404437" y="1432629"/>
          <a:ext cx="11379951" cy="3814768"/>
        </p:xfrm>
        <a:graphic>
          <a:graphicData uri="http://schemas.openxmlformats.org/drawingml/2006/chart">
            <c:chart xmlns:c="http://schemas.openxmlformats.org/drawingml/2006/chart" xmlns:r="http://schemas.openxmlformats.org/officeDocument/2006/relationships" r:id="rId3"/>
          </a:graphicData>
        </a:graphic>
      </p:graphicFrame>
    </p:spTree>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Extremes of Scale</a:t>
            </a:r>
            <a:endParaRPr lang="en-US" dirty="0"/>
          </a:p>
        </p:txBody>
      </p:sp>
      <p:graphicFrame>
        <p:nvGraphicFramePr>
          <p:cNvPr id="5" name="Content Placeholder 4"/>
          <p:cNvGraphicFramePr>
            <a:graphicFrameLocks noGrp="1"/>
          </p:cNvGraphicFramePr>
          <p:nvPr>
            <p:ph idx="1"/>
            <p:extLst/>
          </p:nvPr>
        </p:nvGraphicFramePr>
        <p:xfrm>
          <a:off x="508000" y="989013"/>
          <a:ext cx="11174413" cy="3459480"/>
        </p:xfrm>
        <a:graphic>
          <a:graphicData uri="http://schemas.openxmlformats.org/drawingml/2006/table">
            <a:tbl>
              <a:tblPr firstRow="1" bandRow="1">
                <a:tableStyleId>{5C22544A-7EE6-4342-B048-85BDC9FD1C3A}</a:tableStyleId>
              </a:tblPr>
              <a:tblGrid>
                <a:gridCol w="3414405"/>
                <a:gridCol w="776000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828800">
                <a:tc>
                  <a:txBody>
                    <a:bodyPr/>
                    <a:lstStyle/>
                    <a:p>
                      <a:r>
                        <a:rPr lang="en-US" sz="1900" b="1" dirty="0" smtClean="0"/>
                        <a:t>Great performance</a:t>
                      </a:r>
                      <a:endParaRPr lang="en-US" sz="1900" b="1" dirty="0"/>
                    </a:p>
                  </a:txBody>
                  <a:tcPr marL="121888" marR="121888"/>
                </a:tc>
                <a:tc>
                  <a:txBody>
                    <a:bodyPr/>
                    <a:lstStyle/>
                    <a:p>
                      <a:pPr marL="285750" indent="-285750">
                        <a:buFont typeface="Arial" pitchFamily="34" charset="0"/>
                        <a:buChar char="•"/>
                      </a:pPr>
                      <a:r>
                        <a:rPr lang="en-US" sz="1900" baseline="0" dirty="0" smtClean="0"/>
                        <a:t>Performance equivalent to Linux</a:t>
                      </a:r>
                    </a:p>
                    <a:p>
                      <a:pPr marL="285750" indent="-285750">
                        <a:buFont typeface="Arial" pitchFamily="34" charset="0"/>
                        <a:buChar char="•"/>
                      </a:pPr>
                      <a:r>
                        <a:rPr lang="en-US" sz="1900" baseline="0" dirty="0" smtClean="0"/>
                        <a:t>Hands-on work with leading ISVs and open source codes</a:t>
                      </a:r>
                    </a:p>
                    <a:p>
                      <a:pPr marL="285750" indent="-285750">
                        <a:buFont typeface="Arial" pitchFamily="34" charset="0"/>
                        <a:buChar char="•"/>
                      </a:pPr>
                      <a:r>
                        <a:rPr lang="en-US" sz="1900" baseline="0" dirty="0" smtClean="0"/>
                        <a:t>Collaboration with Argonne on MPI</a:t>
                      </a:r>
                    </a:p>
                    <a:p>
                      <a:pPr marL="285750" indent="-285750">
                        <a:buFont typeface="Arial" pitchFamily="34" charset="0"/>
                        <a:buChar char="•"/>
                      </a:pPr>
                      <a:r>
                        <a:rPr lang="en-US" sz="1900" baseline="0" dirty="0" smtClean="0"/>
                        <a:t>Work with Open Fabrics Alliance for </a:t>
                      </a:r>
                      <a:r>
                        <a:rPr lang="en-US" sz="1900" baseline="0" dirty="0" err="1" smtClean="0"/>
                        <a:t>InfiniBand</a:t>
                      </a:r>
                      <a:r>
                        <a:rPr lang="en-US" sz="1900" baseline="0" dirty="0" smtClean="0"/>
                        <a:t> on Windows</a:t>
                      </a:r>
                    </a:p>
                    <a:p>
                      <a:pPr marL="285750" indent="-285750">
                        <a:buFont typeface="Arial" pitchFamily="34" charset="0"/>
                        <a:buChar char="•"/>
                      </a:pPr>
                      <a:r>
                        <a:rPr lang="en-US" sz="1900" baseline="0" dirty="0" err="1" smtClean="0"/>
                        <a:t>NetworkDirect</a:t>
                      </a:r>
                      <a:r>
                        <a:rPr lang="en-US" sz="1900" baseline="0" dirty="0" smtClean="0"/>
                        <a:t> for RDMA MPI communication</a:t>
                      </a:r>
                      <a:endParaRPr lang="en-US" sz="1900" dirty="0"/>
                    </a:p>
                  </a:txBody>
                  <a:tcPr marL="121888" marR="121888"/>
                </a:tc>
              </a:tr>
              <a:tr h="124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Demonstrate scalability</a:t>
                      </a:r>
                    </a:p>
                  </a:txBody>
                  <a:tcPr marL="121888" marR="121888"/>
                </a:tc>
                <a:tc>
                  <a:txBody>
                    <a:bodyPr/>
                    <a:lstStyle/>
                    <a:p>
                      <a:pPr marL="285750" indent="-285750">
                        <a:buFont typeface="Arial" pitchFamily="34" charset="0"/>
                        <a:buChar char="•"/>
                      </a:pPr>
                      <a:r>
                        <a:rPr lang="en-US" sz="1900" dirty="0" smtClean="0"/>
                        <a:t>System designed with failure in mind</a:t>
                      </a:r>
                    </a:p>
                    <a:p>
                      <a:pPr marL="285750" indent="-285750">
                        <a:buFont typeface="Arial" pitchFamily="34" charset="0"/>
                        <a:buChar char="•"/>
                      </a:pPr>
                      <a:r>
                        <a:rPr lang="en-US" sz="1900" dirty="0" smtClean="0"/>
                        <a:t>Regular testing on 1000+ node clusters</a:t>
                      </a:r>
                    </a:p>
                    <a:p>
                      <a:pPr marL="285750" indent="-285750">
                        <a:buFont typeface="Arial" pitchFamily="34" charset="0"/>
                        <a:buChar char="•"/>
                      </a:pPr>
                      <a:r>
                        <a:rPr lang="en-US" sz="1900" dirty="0" smtClean="0"/>
                        <a:t>Guidance</a:t>
                      </a:r>
                      <a:r>
                        <a:rPr lang="en-US" sz="1900" baseline="0" dirty="0" smtClean="0"/>
                        <a:t> on head node configurations</a:t>
                      </a:r>
                    </a:p>
                    <a:p>
                      <a:pPr marL="285750" indent="-285750">
                        <a:buFont typeface="Arial" pitchFamily="34" charset="0"/>
                        <a:buChar char="•"/>
                      </a:pPr>
                      <a:r>
                        <a:rPr lang="en-US" sz="1900" baseline="0" dirty="0" smtClean="0"/>
                        <a:t>Regular Top 500 runs</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Extremes of Scale</a:t>
            </a:r>
            <a:endParaRPr lang="en-US" dirty="0"/>
          </a:p>
        </p:txBody>
      </p:sp>
      <p:graphicFrame>
        <p:nvGraphicFramePr>
          <p:cNvPr id="5" name="Content Placeholder 4"/>
          <p:cNvGraphicFramePr>
            <a:graphicFrameLocks noGrp="1"/>
          </p:cNvGraphicFramePr>
          <p:nvPr>
            <p:ph idx="1"/>
            <p:extLst/>
          </p:nvPr>
        </p:nvGraphicFramePr>
        <p:xfrm>
          <a:off x="508000" y="989013"/>
          <a:ext cx="11150600" cy="4998720"/>
        </p:xfrm>
        <a:graphic>
          <a:graphicData uri="http://schemas.openxmlformats.org/drawingml/2006/table">
            <a:tbl>
              <a:tblPr firstRow="1" bandRow="1">
                <a:tableStyleId>{5C22544A-7EE6-4342-B048-85BDC9FD1C3A}</a:tableStyleId>
              </a:tblPr>
              <a:tblGrid>
                <a:gridCol w="3569182"/>
                <a:gridCol w="75814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828800">
                <a:tc>
                  <a:txBody>
                    <a:bodyPr/>
                    <a:lstStyle/>
                    <a:p>
                      <a:r>
                        <a:rPr lang="en-US" sz="1900" b="1" dirty="0" smtClean="0"/>
                        <a:t>Great performance</a:t>
                      </a:r>
                      <a:endParaRPr lang="en-US" sz="1900" b="1" dirty="0"/>
                    </a:p>
                  </a:txBody>
                  <a:tcPr marL="121888" marR="121888"/>
                </a:tc>
                <a:tc>
                  <a:txBody>
                    <a:bodyPr/>
                    <a:lstStyle/>
                    <a:p>
                      <a:pPr marL="285750" indent="-285750">
                        <a:buFont typeface="Arial" pitchFamily="34" charset="0"/>
                        <a:buChar char="•"/>
                      </a:pPr>
                      <a:r>
                        <a:rPr lang="en-US" sz="1900" baseline="0" dirty="0" smtClean="0"/>
                        <a:t>Performance equivalent to Linux</a:t>
                      </a:r>
                    </a:p>
                    <a:p>
                      <a:pPr marL="285750" indent="-285750">
                        <a:buFont typeface="Arial" pitchFamily="34" charset="0"/>
                        <a:buChar char="•"/>
                      </a:pPr>
                      <a:r>
                        <a:rPr lang="en-US" sz="1900" baseline="0" dirty="0" smtClean="0"/>
                        <a:t>Hands-on work with leading ISVs and open source codes</a:t>
                      </a:r>
                    </a:p>
                    <a:p>
                      <a:pPr marL="285750" indent="-285750">
                        <a:buFont typeface="Arial" pitchFamily="34" charset="0"/>
                        <a:buChar char="•"/>
                      </a:pPr>
                      <a:r>
                        <a:rPr lang="en-US" sz="1900" baseline="0" dirty="0" smtClean="0"/>
                        <a:t>Collaboration with Argonne on MPI</a:t>
                      </a:r>
                    </a:p>
                    <a:p>
                      <a:pPr marL="285750" indent="-285750">
                        <a:buFont typeface="Arial" pitchFamily="34" charset="0"/>
                        <a:buChar char="•"/>
                      </a:pPr>
                      <a:r>
                        <a:rPr lang="en-US" sz="1900" baseline="0" dirty="0" smtClean="0"/>
                        <a:t>Work with Open Fabrics Alliance for </a:t>
                      </a:r>
                      <a:r>
                        <a:rPr lang="en-US" sz="1900" baseline="0" dirty="0" err="1" smtClean="0"/>
                        <a:t>InfiniBand</a:t>
                      </a:r>
                      <a:r>
                        <a:rPr lang="en-US" sz="1900" baseline="0" dirty="0" smtClean="0"/>
                        <a:t> on Windows</a:t>
                      </a:r>
                    </a:p>
                    <a:p>
                      <a:pPr marL="285750" indent="-285750">
                        <a:buFont typeface="Arial" pitchFamily="34" charset="0"/>
                        <a:buChar char="•"/>
                      </a:pPr>
                      <a:r>
                        <a:rPr lang="en-US" sz="1900" baseline="0" dirty="0" err="1" smtClean="0"/>
                        <a:t>NetworkDirect</a:t>
                      </a:r>
                      <a:r>
                        <a:rPr lang="en-US" sz="1900" baseline="0" dirty="0" smtClean="0"/>
                        <a:t> for RDMA MPI communication</a:t>
                      </a:r>
                      <a:endParaRPr lang="en-US" sz="1900" dirty="0"/>
                    </a:p>
                  </a:txBody>
                  <a:tcPr marL="121888" marR="121888"/>
                </a:tc>
              </a:tr>
              <a:tr h="124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Demonstrate scalability</a:t>
                      </a:r>
                    </a:p>
                  </a:txBody>
                  <a:tcPr marL="121888" marR="121888"/>
                </a:tc>
                <a:tc>
                  <a:txBody>
                    <a:bodyPr/>
                    <a:lstStyle/>
                    <a:p>
                      <a:pPr marL="285750" indent="-285750">
                        <a:buFont typeface="Arial" pitchFamily="34" charset="0"/>
                        <a:buChar char="•"/>
                      </a:pPr>
                      <a:r>
                        <a:rPr lang="en-US" sz="1900" dirty="0" smtClean="0"/>
                        <a:t>System designed with failure in mind</a:t>
                      </a:r>
                    </a:p>
                    <a:p>
                      <a:pPr marL="285750" indent="-285750">
                        <a:buFont typeface="Arial" pitchFamily="34" charset="0"/>
                        <a:buChar char="•"/>
                      </a:pPr>
                      <a:r>
                        <a:rPr lang="en-US" sz="1900" dirty="0" smtClean="0"/>
                        <a:t>Regular testing on 1000+ node clusters</a:t>
                      </a:r>
                    </a:p>
                    <a:p>
                      <a:pPr marL="285750" indent="-285750">
                        <a:buFont typeface="Arial" pitchFamily="34" charset="0"/>
                        <a:buChar char="•"/>
                      </a:pPr>
                      <a:r>
                        <a:rPr lang="en-US" sz="1900" dirty="0" smtClean="0"/>
                        <a:t>Guidance</a:t>
                      </a:r>
                      <a:r>
                        <a:rPr lang="en-US" sz="1900" baseline="0" dirty="0" smtClean="0"/>
                        <a:t> on head node configurations</a:t>
                      </a:r>
                    </a:p>
                    <a:p>
                      <a:pPr marL="285750" indent="-285750">
                        <a:buFont typeface="Arial" pitchFamily="34" charset="0"/>
                        <a:buChar char="•"/>
                      </a:pPr>
                      <a:r>
                        <a:rPr lang="en-US" sz="1900" baseline="0" dirty="0" smtClean="0"/>
                        <a:t>Regular Top 500 runs</a:t>
                      </a:r>
                      <a:endParaRPr lang="en-US" sz="1900" dirty="0"/>
                    </a:p>
                  </a:txBody>
                  <a:tcPr marL="121888" marR="121888"/>
                </a:tc>
              </a:tr>
              <a:tr h="1539240">
                <a:tc>
                  <a:txBody>
                    <a:bodyPr/>
                    <a:lstStyle/>
                    <a:p>
                      <a:r>
                        <a:rPr lang="en-US" sz="1900" b="1" dirty="0" smtClean="0"/>
                        <a:t>Usability for both large and small clusters</a:t>
                      </a:r>
                      <a:endParaRPr lang="en-US" sz="1900" b="1" dirty="0"/>
                    </a:p>
                  </a:txBody>
                  <a:tcPr marL="121888" marR="121888"/>
                </a:tc>
                <a:tc>
                  <a:txBody>
                    <a:bodyPr/>
                    <a:lstStyle/>
                    <a:p>
                      <a:pPr marL="285750" indent="-285750">
                        <a:buFont typeface="Arial" pitchFamily="34" charset="0"/>
                        <a:buChar char="•"/>
                      </a:pPr>
                      <a:r>
                        <a:rPr lang="en-US" sz="1900" dirty="0" smtClean="0"/>
                        <a:t>Heat map</a:t>
                      </a:r>
                      <a:r>
                        <a:rPr lang="en-US" sz="1900" baseline="0" dirty="0" smtClean="0"/>
                        <a:t> and node list view customization</a:t>
                      </a:r>
                    </a:p>
                    <a:p>
                      <a:pPr marL="285750" indent="-285750">
                        <a:buFont typeface="Arial" pitchFamily="34" charset="0"/>
                        <a:buChar char="•"/>
                      </a:pPr>
                      <a:r>
                        <a:rPr lang="en-US" sz="1900" baseline="0" dirty="0" smtClean="0"/>
                        <a:t>Location-based node groups</a:t>
                      </a:r>
                    </a:p>
                    <a:p>
                      <a:pPr marL="285750" indent="-285750">
                        <a:buFont typeface="Arial" pitchFamily="34" charset="0"/>
                        <a:buChar char="•"/>
                      </a:pPr>
                      <a:r>
                        <a:rPr lang="en-US" sz="1900" baseline="0" dirty="0" err="1" smtClean="0"/>
                        <a:t>PowerShell</a:t>
                      </a:r>
                      <a:r>
                        <a:rPr lang="en-US" sz="1900" baseline="0" dirty="0" smtClean="0"/>
                        <a:t> scripting for all actions</a:t>
                      </a:r>
                      <a:endParaRPr lang="en-US" sz="1900" dirty="0" smtClean="0"/>
                    </a:p>
                    <a:p>
                      <a:pPr marL="285750" indent="-285750">
                        <a:buFont typeface="Arial" pitchFamily="34" charset="0"/>
                        <a:buChar char="•"/>
                      </a:pPr>
                      <a:r>
                        <a:rPr lang="en-US" sz="1900" dirty="0" smtClean="0"/>
                        <a:t>Integration and consistency with Window</a:t>
                      </a:r>
                      <a:r>
                        <a:rPr lang="en-US" sz="1900" baseline="0" dirty="0" smtClean="0"/>
                        <a:t>s Server</a:t>
                      </a:r>
                    </a:p>
                    <a:p>
                      <a:pPr marL="285750" indent="-285750">
                        <a:buFont typeface="Arial" pitchFamily="34" charset="0"/>
                        <a:buChar char="•"/>
                      </a:pPr>
                      <a:r>
                        <a:rPr lang="en-US" sz="1900" baseline="0" dirty="0" smtClean="0"/>
                        <a:t>Extensibility with Microsoft Operations Manager</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Customize Your Console</a:t>
            </a:r>
            <a:endParaRPr lang="en-US" dirty="0"/>
          </a:p>
        </p:txBody>
      </p:sp>
      <p:pic>
        <p:nvPicPr>
          <p:cNvPr id="4" name="Picture 3" descr="C:\Users\Scott\Documents\Case Studies\Active Case Studies\Whitepaper - Windows HPC Server 2008 R2 Beta 1\Screenshots\Customizable tabs.PNG"/>
          <p:cNvPicPr/>
          <p:nvPr/>
        </p:nvPicPr>
        <p:blipFill>
          <a:blip r:embed="rId2" cstate="print"/>
          <a:stretch>
            <a:fillRect/>
          </a:stretch>
        </p:blipFill>
        <p:spPr bwMode="auto">
          <a:xfrm>
            <a:off x="2302125" y="1104900"/>
            <a:ext cx="7584576" cy="5372100"/>
          </a:xfrm>
          <a:prstGeom prst="rect">
            <a:avLst/>
          </a:prstGeom>
          <a:noFill/>
          <a:ln w="9525">
            <a:solidFill>
              <a:schemeClr val="accent1"/>
            </a:solidFill>
            <a:miter lim="800000"/>
            <a:headEnd/>
            <a:tailEnd/>
          </a:ln>
        </p:spPr>
      </p:pic>
    </p:spTree>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Progress at a Glance</a:t>
            </a:r>
            <a:endParaRPr lang="en-US" dirty="0"/>
          </a:p>
        </p:txBody>
      </p:sp>
      <p:pic>
        <p:nvPicPr>
          <p:cNvPr id="4" name="Picture 2"/>
          <p:cNvPicPr>
            <a:picLocks noChangeAspect="1" noChangeArrowheads="1"/>
          </p:cNvPicPr>
          <p:nvPr/>
        </p:nvPicPr>
        <p:blipFill>
          <a:blip r:embed="rId3" cstate="print"/>
          <a:stretch>
            <a:fillRect/>
          </a:stretch>
        </p:blipFill>
        <p:spPr bwMode="auto">
          <a:xfrm>
            <a:off x="506412" y="1371600"/>
            <a:ext cx="11184873" cy="3416300"/>
          </a:xfrm>
          <a:prstGeom prst="rect">
            <a:avLst/>
          </a:prstGeom>
          <a:noFill/>
          <a:ln w="9525">
            <a:noFill/>
            <a:miter lim="800000"/>
            <a:headEnd/>
            <a:tailEnd/>
          </a:ln>
          <a:effectLst/>
        </p:spPr>
      </p:pic>
    </p:spTree>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Heat Map</a:t>
            </a:r>
            <a:endParaRPr lang="en-US" dirty="0"/>
          </a:p>
        </p:txBody>
      </p:sp>
      <p:pic>
        <p:nvPicPr>
          <p:cNvPr id="5" name="Picture 2" descr="C:\Users\jwierer.REDMOND\AppData\Local\Microsoft\Windows\Temporary Internet Files\Content.Outlook\JEX9BFRG\OlympusHeatMap (2).jpg"/>
          <p:cNvPicPr>
            <a:picLocks noChangeAspect="1" noChangeArrowheads="1"/>
          </p:cNvPicPr>
          <p:nvPr/>
        </p:nvPicPr>
        <p:blipFill>
          <a:blip r:embed="rId3" cstate="print"/>
          <a:stretch>
            <a:fillRect/>
          </a:stretch>
        </p:blipFill>
        <p:spPr bwMode="auto">
          <a:xfrm>
            <a:off x="711018" y="1032453"/>
            <a:ext cx="5918382" cy="5308239"/>
          </a:xfrm>
          <a:prstGeom prst="rect">
            <a:avLst/>
          </a:prstGeom>
          <a:ln>
            <a:noFill/>
          </a:ln>
          <a:effectLst>
            <a:outerShdw blurRad="292100" dist="139700" dir="2700000" algn="tl" rotWithShape="0">
              <a:srgbClr val="333333">
                <a:alpha val="65000"/>
              </a:srgbClr>
            </a:outerShdw>
          </a:effectLst>
        </p:spPr>
      </p:pic>
      <p:pic>
        <p:nvPicPr>
          <p:cNvPr id="7" name="Picture 6" descr="C:\Users\Scott\Documents\Case Studies\Active Case Studies\Whitepaper - Windows HPC Server 2008 R2 Beta 1\Screenshots\Heat Map.PNG"/>
          <p:cNvPicPr/>
          <p:nvPr/>
        </p:nvPicPr>
        <p:blipFill>
          <a:blip r:embed="rId4" cstate="print"/>
          <a:stretch>
            <a:fillRect/>
          </a:stretch>
        </p:blipFill>
        <p:spPr bwMode="auto">
          <a:xfrm>
            <a:off x="2514600" y="1032453"/>
            <a:ext cx="5890635" cy="5292151"/>
          </a:xfrm>
          <a:prstGeom prst="rect">
            <a:avLst/>
          </a:prstGeom>
          <a:noFill/>
          <a:ln w="9525">
            <a:solidFill>
              <a:schemeClr val="accent1"/>
            </a:solidFill>
            <a:miter lim="800000"/>
            <a:headEnd/>
            <a:tailEnd/>
          </a:ln>
        </p:spPr>
      </p:pic>
      <p:pic>
        <p:nvPicPr>
          <p:cNvPr id="6" name="Picture 2" descr="C:\Users\jwierer.REDMOND\AppData\Local\Microsoft\Windows\Temporary Internet Files\Content.Outlook\JEX9BFRG\OlympusHeatMap (4).JPG"/>
          <p:cNvPicPr>
            <a:picLocks noChangeAspect="1" noChangeArrowheads="1"/>
          </p:cNvPicPr>
          <p:nvPr/>
        </p:nvPicPr>
        <p:blipFill rotWithShape="1">
          <a:blip r:embed="rId5" cstate="print"/>
          <a:srcRect l="27411" t="19974" r="27484" b="17747"/>
          <a:stretch/>
        </p:blipFill>
        <p:spPr bwMode="auto">
          <a:xfrm>
            <a:off x="4341236" y="1130300"/>
            <a:ext cx="4216399" cy="5118512"/>
          </a:xfrm>
          <a:prstGeom prst="rect">
            <a:avLst/>
          </a:prstGeom>
          <a:noFill/>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10204"/>
            <a:ext cx="12188825" cy="144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210" name="Picture 2" descr="http://farm4.static.flickr.com/3504/3461234232_19b63c79d7_o.png"/>
          <p:cNvPicPr>
            <a:picLocks noChangeAspect="1" noChangeArrowheads="1"/>
          </p:cNvPicPr>
          <p:nvPr/>
        </p:nvPicPr>
        <p:blipFill>
          <a:blip r:embed="rId3" cstate="print">
            <a:extLst/>
          </a:blip>
          <a:srcRect/>
          <a:stretch>
            <a:fillRect/>
          </a:stretch>
        </p:blipFill>
        <p:spPr bwMode="auto">
          <a:xfrm>
            <a:off x="-927617" y="-381003"/>
            <a:ext cx="14099718" cy="5791206"/>
          </a:xfrm>
          <a:prstGeom prst="rect">
            <a:avLst/>
          </a:prstGeom>
          <a:extLst/>
        </p:spPr>
      </p:pic>
      <p:sp>
        <p:nvSpPr>
          <p:cNvPr id="5" name="TextBox 4"/>
          <p:cNvSpPr txBox="1"/>
          <p:nvPr/>
        </p:nvSpPr>
        <p:spPr>
          <a:xfrm>
            <a:off x="3261624" y="5564126"/>
            <a:ext cx="5721235" cy="954073"/>
          </a:xfrm>
          <a:prstGeom prst="rect">
            <a:avLst/>
          </a:prstGeom>
          <a:noFill/>
        </p:spPr>
        <p:txBody>
          <a:bodyPr wrap="none" lIns="121883" tIns="60943" rIns="121883" bIns="60943" rtlCol="0">
            <a:spAutoFit/>
          </a:bodyPr>
          <a:lstStyle/>
          <a:p>
            <a:r>
              <a:rPr lang="en-US" sz="5400" dirty="0"/>
              <a:t>Is Anything Wrong?</a:t>
            </a:r>
          </a:p>
        </p:txBody>
      </p:sp>
      <p:sp>
        <p:nvSpPr>
          <p:cNvPr id="6" name="Rectangle 5"/>
          <p:cNvSpPr/>
          <p:nvPr/>
        </p:nvSpPr>
        <p:spPr>
          <a:xfrm>
            <a:off x="7213600" y="6518199"/>
            <a:ext cx="5485884" cy="353909"/>
          </a:xfrm>
          <a:prstGeom prst="rect">
            <a:avLst/>
          </a:prstGeom>
        </p:spPr>
        <p:txBody>
          <a:bodyPr wrap="square" lIns="121883" tIns="60943" rIns="121883" bIns="60943">
            <a:spAutoFit/>
          </a:bodyPr>
          <a:lstStyle/>
          <a:p>
            <a:r>
              <a:rPr lang="en-US" sz="1500" dirty="0"/>
              <a:t>http://www.flickr.com/photos/mandyxclear/3461234232</a:t>
            </a:r>
          </a:p>
        </p:txBody>
      </p:sp>
    </p:spTree>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Anything Wrong?</a:t>
            </a:r>
            <a:endParaRPr lang="en-US" dirty="0"/>
          </a:p>
        </p:txBody>
      </p:sp>
      <p:graphicFrame>
        <p:nvGraphicFramePr>
          <p:cNvPr id="5" name="Content Placeholder 4"/>
          <p:cNvGraphicFramePr>
            <a:graphicFrameLocks noGrp="1"/>
          </p:cNvGraphicFramePr>
          <p:nvPr>
            <p:ph idx="1"/>
            <p:extLst/>
          </p:nvPr>
        </p:nvGraphicFramePr>
        <p:xfrm>
          <a:off x="508000" y="989013"/>
          <a:ext cx="11174413" cy="1630680"/>
        </p:xfrm>
        <a:graphic>
          <a:graphicData uri="http://schemas.openxmlformats.org/drawingml/2006/table">
            <a:tbl>
              <a:tblPr firstRow="1" bandRow="1">
                <a:tableStyleId>{5C22544A-7EE6-4342-B048-85BDC9FD1C3A}</a:tableStyleId>
              </a:tblPr>
              <a:tblGrid>
                <a:gridCol w="3414405"/>
                <a:gridCol w="776000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24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Diagnostics Framework</a:t>
                      </a:r>
                    </a:p>
                  </a:txBody>
                  <a:tcPr marL="121888" marR="121888"/>
                </a:tc>
                <a:tc>
                  <a:txBody>
                    <a:bodyPr/>
                    <a:lstStyle/>
                    <a:p>
                      <a:pPr marL="285750" indent="-285750">
                        <a:buFont typeface="Arial" pitchFamily="34" charset="0"/>
                        <a:buChar char="•"/>
                      </a:pPr>
                      <a:r>
                        <a:rPr lang="en-US" sz="1900" dirty="0" smtClean="0"/>
                        <a:t>Extensible diagnostics framework</a:t>
                      </a:r>
                    </a:p>
                    <a:p>
                      <a:pPr marL="285750" indent="-285750">
                        <a:buFont typeface="Arial" pitchFamily="34" charset="0"/>
                        <a:buChar char="•"/>
                      </a:pPr>
                      <a:r>
                        <a:rPr lang="en-US" sz="1900" dirty="0" smtClean="0"/>
                        <a:t>Write your tests in script or code</a:t>
                      </a:r>
                    </a:p>
                    <a:p>
                      <a:pPr marL="285750" indent="-285750">
                        <a:buFont typeface="Arial" pitchFamily="34" charset="0"/>
                        <a:buChar char="•"/>
                      </a:pPr>
                      <a:r>
                        <a:rPr lang="en-US" sz="1900" dirty="0" smtClean="0"/>
                        <a:t>We’re working with ISVs, networking vendors,</a:t>
                      </a:r>
                      <a:r>
                        <a:rPr lang="en-US" sz="1900" baseline="0" dirty="0" smtClean="0"/>
                        <a:t> and OEMs</a:t>
                      </a:r>
                    </a:p>
                    <a:p>
                      <a:pPr marL="285750" indent="-285750">
                        <a:buFont typeface="Arial" pitchFamily="34" charset="0"/>
                        <a:buChar char="•"/>
                      </a:pPr>
                      <a:r>
                        <a:rPr lang="en-US" sz="1900" baseline="0" dirty="0" smtClean="0"/>
                        <a:t>New diagnostics coming for SOA and networking</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441" y="5715003"/>
            <a:ext cx="11071516" cy="779687"/>
          </a:xfrm>
          <a:prstGeom prst="rect">
            <a:avLst/>
          </a:prstGeom>
          <a:noFill/>
        </p:spPr>
        <p:txBody>
          <a:bodyPr wrap="square" lIns="121883" tIns="60943" rIns="121883" bIns="60943" rtlCol="0">
            <a:spAutoFit/>
          </a:bodyPr>
          <a:lstStyle/>
          <a:p>
            <a:pPr lvl="0">
              <a:spcBef>
                <a:spcPct val="20000"/>
              </a:spcBef>
            </a:pPr>
            <a:r>
              <a:rPr lang="en-US" sz="2100" i="1" dirty="0">
                <a:latin typeface="Verdana" pitchFamily="34" charset="0"/>
                <a:ea typeface="Verdana" pitchFamily="34" charset="0"/>
                <a:cs typeface="Verdana" pitchFamily="34" charset="0"/>
              </a:rPr>
              <a:t>Each step is a command line for integration with tests written in any language.</a:t>
            </a:r>
          </a:p>
          <a:p>
            <a:pPr lvl="1"/>
            <a:endParaRPr lang="en-US" sz="2100" i="1" dirty="0"/>
          </a:p>
        </p:txBody>
      </p:sp>
      <p:sp>
        <p:nvSpPr>
          <p:cNvPr id="2" name="Title 1"/>
          <p:cNvSpPr>
            <a:spLocks noGrp="1"/>
          </p:cNvSpPr>
          <p:nvPr>
            <p:ph type="title" idx="4294967295"/>
          </p:nvPr>
        </p:nvSpPr>
        <p:spPr>
          <a:xfrm>
            <a:off x="506413" y="228600"/>
            <a:ext cx="11172825" cy="553998"/>
          </a:xfrm>
        </p:spPr>
        <p:txBody>
          <a:bodyPr/>
          <a:lstStyle/>
          <a:p>
            <a:r>
              <a:rPr lang="en-US" sz="4000" dirty="0" smtClean="0"/>
              <a:t>Extensible Diagnostic Framework</a:t>
            </a:r>
            <a:endParaRPr lang="en-US" sz="4000" dirty="0"/>
          </a:p>
        </p:txBody>
      </p:sp>
      <p:pic>
        <p:nvPicPr>
          <p:cNvPr id="13" name="Picture 3"/>
          <p:cNvPicPr>
            <a:picLocks noChangeAspect="1" noChangeArrowheads="1"/>
          </p:cNvPicPr>
          <p:nvPr/>
        </p:nvPicPr>
        <p:blipFill>
          <a:blip r:embed="rId3" cstate="print"/>
          <a:srcRect/>
          <a:stretch>
            <a:fillRect/>
          </a:stretch>
        </p:blipFill>
        <p:spPr bwMode="auto">
          <a:xfrm>
            <a:off x="3026891" y="3450777"/>
            <a:ext cx="6135046" cy="2111823"/>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3026890" y="1295401"/>
            <a:ext cx="6135045" cy="1633312"/>
          </a:xfrm>
          <a:prstGeom prst="rect">
            <a:avLst/>
          </a:prstGeom>
          <a:noFill/>
          <a:ln w="9525">
            <a:noFill/>
            <a:miter lim="800000"/>
            <a:headEnd/>
            <a:tailEnd/>
          </a:ln>
        </p:spPr>
      </p:pic>
      <p:sp>
        <p:nvSpPr>
          <p:cNvPr id="15" name="Down Arrow 14"/>
          <p:cNvSpPr/>
          <p:nvPr/>
        </p:nvSpPr>
        <p:spPr bwMode="auto">
          <a:xfrm>
            <a:off x="3284427" y="2988497"/>
            <a:ext cx="376177" cy="397415"/>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6" name="Up Arrow 15"/>
          <p:cNvSpPr/>
          <p:nvPr/>
        </p:nvSpPr>
        <p:spPr bwMode="auto">
          <a:xfrm>
            <a:off x="8099960" y="2933205"/>
            <a:ext cx="376177" cy="397415"/>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7" name="Rectangle 16"/>
          <p:cNvSpPr/>
          <p:nvPr/>
        </p:nvSpPr>
        <p:spPr>
          <a:xfrm>
            <a:off x="3294537" y="3886200"/>
            <a:ext cx="1295400" cy="1143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28137" y="3505200"/>
            <a:ext cx="1600200" cy="1981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6537" y="3962400"/>
            <a:ext cx="1219200" cy="1143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High Performance Computing?</a:t>
            </a:r>
            <a:endParaRPr lang="en-US" dirty="0"/>
          </a:p>
        </p:txBody>
      </p:sp>
      <p:sp>
        <p:nvSpPr>
          <p:cNvPr id="3" name="Content Placeholder 2"/>
          <p:cNvSpPr>
            <a:spLocks noGrp="1"/>
          </p:cNvSpPr>
          <p:nvPr>
            <p:ph idx="1"/>
          </p:nvPr>
        </p:nvSpPr>
        <p:spPr>
          <a:xfrm>
            <a:off x="507874" y="989013"/>
            <a:ext cx="11172958" cy="3594830"/>
          </a:xfrm>
        </p:spPr>
        <p:txBody>
          <a:bodyPr/>
          <a:lstStyle/>
          <a:p>
            <a:r>
              <a:rPr lang="en-US" sz="3200" dirty="0" smtClean="0"/>
              <a:t>A </a:t>
            </a:r>
            <a:r>
              <a:rPr lang="en-US" sz="3200" dirty="0" err="1" smtClean="0"/>
              <a:t>petaFLOP</a:t>
            </a:r>
            <a:r>
              <a:rPr lang="en-US" sz="3200" dirty="0" smtClean="0"/>
              <a:t> CPU and 10TB Memory</a:t>
            </a:r>
          </a:p>
          <a:p>
            <a:r>
              <a:rPr lang="en-US" sz="3200" dirty="0" smtClean="0"/>
              <a:t>Or settle for 10,000 node clusters</a:t>
            </a:r>
          </a:p>
          <a:p>
            <a:r>
              <a:rPr lang="en-US" sz="3200" dirty="0" smtClean="0"/>
              <a:t>Extremely high bandwidth, low latency</a:t>
            </a:r>
          </a:p>
          <a:p>
            <a:r>
              <a:rPr lang="en-US" sz="3200" dirty="0" smtClean="0"/>
              <a:t>Solve large computational problems</a:t>
            </a:r>
          </a:p>
          <a:p>
            <a:r>
              <a:rPr lang="en-US" sz="3200" dirty="0" smtClean="0"/>
              <a:t>Commonly associated with science</a:t>
            </a:r>
          </a:p>
          <a:p>
            <a:r>
              <a:rPr lang="en-US" sz="3200" dirty="0" smtClean="0"/>
              <a:t>HPC also refers to high productivity </a:t>
            </a:r>
            <a:br>
              <a:rPr lang="en-US" sz="3200" dirty="0" smtClean="0"/>
            </a:br>
            <a:r>
              <a:rPr lang="en-US" sz="3200" dirty="0" smtClean="0"/>
              <a:t>in recent years</a:t>
            </a:r>
          </a:p>
        </p:txBody>
      </p:sp>
      <p:grpSp>
        <p:nvGrpSpPr>
          <p:cNvPr id="47" name="Group 46"/>
          <p:cNvGrpSpPr/>
          <p:nvPr/>
        </p:nvGrpSpPr>
        <p:grpSpPr>
          <a:xfrm>
            <a:off x="4367662" y="4128267"/>
            <a:ext cx="7821163" cy="2516723"/>
            <a:chOff x="1066800" y="3962400"/>
            <a:chExt cx="5867400" cy="2926627"/>
          </a:xfrm>
        </p:grpSpPr>
        <p:sp>
          <p:nvSpPr>
            <p:cNvPr id="48" name="AutoShape 2"/>
            <p:cNvSpPr>
              <a:spLocks noChangeArrowheads="1"/>
            </p:cNvSpPr>
            <p:nvPr/>
          </p:nvSpPr>
          <p:spPr bwMode="auto">
            <a:xfrm>
              <a:off x="5279489" y="4038600"/>
              <a:ext cx="1284512" cy="2850427"/>
            </a:xfrm>
            <a:prstGeom prst="roundRect">
              <a:avLst>
                <a:gd name="adj" fmla="val 16667"/>
              </a:avLst>
            </a:prstGeom>
            <a:gradFill rotWithShape="1">
              <a:gsLst>
                <a:gs pos="0">
                  <a:srgbClr val="FFB601"/>
                </a:gs>
                <a:gs pos="50000">
                  <a:srgbClr val="FFB601">
                    <a:gamma/>
                    <a:tint val="53725"/>
                    <a:invGamma/>
                  </a:srgbClr>
                </a:gs>
                <a:gs pos="100000">
                  <a:srgbClr val="FFB601"/>
                </a:gs>
              </a:gsLst>
              <a:lin ang="2700000" scaled="1"/>
            </a:gradFill>
            <a:ln w="3175" algn="ctr">
              <a:solidFill>
                <a:srgbClr val="FFFFFF"/>
              </a:solidFill>
              <a:round/>
              <a:headEnd/>
              <a:tailEnd/>
            </a:ln>
            <a:effectLst/>
          </p:spPr>
          <p:txBody>
            <a:bodyPr wrap="none" anchor="ctr"/>
            <a:lstStyle/>
            <a:p>
              <a:pPr algn="ctr">
                <a:defRPr/>
              </a:pPr>
              <a:endParaRPr lang="en-US" sz="1600">
                <a:effectLst>
                  <a:outerShdw blurRad="38100" dist="38100" dir="2700000" algn="tl">
                    <a:srgbClr val="000000">
                      <a:alpha val="43137"/>
                    </a:srgbClr>
                  </a:outerShdw>
                </a:effectLst>
              </a:endParaRPr>
            </a:p>
          </p:txBody>
        </p:sp>
        <p:sp>
          <p:nvSpPr>
            <p:cNvPr id="49" name="AutoShape 3"/>
            <p:cNvSpPr>
              <a:spLocks noChangeArrowheads="1"/>
            </p:cNvSpPr>
            <p:nvPr/>
          </p:nvSpPr>
          <p:spPr bwMode="auto">
            <a:xfrm>
              <a:off x="3866039" y="4038600"/>
              <a:ext cx="1284513" cy="2850427"/>
            </a:xfrm>
            <a:prstGeom prst="roundRect">
              <a:avLst>
                <a:gd name="adj" fmla="val 16667"/>
              </a:avLst>
            </a:prstGeom>
            <a:gradFill rotWithShape="1">
              <a:gsLst>
                <a:gs pos="0">
                  <a:srgbClr val="F67E3C"/>
                </a:gs>
                <a:gs pos="50000">
                  <a:srgbClr val="F67E3C">
                    <a:gamma/>
                    <a:tint val="53725"/>
                    <a:invGamma/>
                  </a:srgbClr>
                </a:gs>
                <a:gs pos="100000">
                  <a:srgbClr val="F67E3C"/>
                </a:gs>
              </a:gsLst>
              <a:lin ang="2700000" scaled="1"/>
            </a:gradFill>
            <a:ln w="3175" algn="ctr">
              <a:solidFill>
                <a:srgbClr val="FFFFFF"/>
              </a:solidFill>
              <a:round/>
              <a:headEnd/>
              <a:tailEnd/>
            </a:ln>
            <a:effectLst/>
          </p:spPr>
          <p:txBody>
            <a:bodyPr wrap="none" anchor="ctr"/>
            <a:lstStyle/>
            <a:p>
              <a:pPr>
                <a:defRPr/>
              </a:pPr>
              <a:endParaRPr lang="en-US" sz="1600">
                <a:effectLst>
                  <a:outerShdw blurRad="38100" dist="38100" dir="2700000" algn="tl">
                    <a:srgbClr val="000000">
                      <a:alpha val="43137"/>
                    </a:srgbClr>
                  </a:outerShdw>
                </a:effectLst>
              </a:endParaRPr>
            </a:p>
          </p:txBody>
        </p:sp>
        <p:sp>
          <p:nvSpPr>
            <p:cNvPr id="50" name="AutoShape 4"/>
            <p:cNvSpPr>
              <a:spLocks noChangeArrowheads="1"/>
            </p:cNvSpPr>
            <p:nvPr/>
          </p:nvSpPr>
          <p:spPr bwMode="auto">
            <a:xfrm>
              <a:off x="2456233" y="4038600"/>
              <a:ext cx="1284513" cy="2850427"/>
            </a:xfrm>
            <a:prstGeom prst="roundRect">
              <a:avLst>
                <a:gd name="adj" fmla="val 16667"/>
              </a:avLst>
            </a:prstGeom>
            <a:gradFill rotWithShape="1">
              <a:gsLst>
                <a:gs pos="0">
                  <a:srgbClr val="66CC66"/>
                </a:gs>
                <a:gs pos="50000">
                  <a:srgbClr val="66CC66">
                    <a:gamma/>
                    <a:tint val="53725"/>
                    <a:invGamma/>
                  </a:srgbClr>
                </a:gs>
                <a:gs pos="100000">
                  <a:srgbClr val="66CC66"/>
                </a:gs>
              </a:gsLst>
              <a:lin ang="2700000" scaled="1"/>
            </a:gradFill>
            <a:ln w="3175" algn="ctr">
              <a:solidFill>
                <a:srgbClr val="FFFFFF"/>
              </a:solidFill>
              <a:round/>
              <a:headEnd/>
              <a:tailEnd/>
            </a:ln>
            <a:effectLst/>
          </p:spPr>
          <p:txBody>
            <a:bodyPr wrap="none" anchor="ctr"/>
            <a:lstStyle/>
            <a:p>
              <a:pPr>
                <a:defRPr/>
              </a:pPr>
              <a:endParaRPr lang="en-US" sz="1600" dirty="0">
                <a:effectLst>
                  <a:outerShdw blurRad="38100" dist="38100" dir="2700000" algn="tl">
                    <a:srgbClr val="000000">
                      <a:alpha val="43137"/>
                    </a:srgbClr>
                  </a:outerShdw>
                </a:effectLst>
              </a:endParaRPr>
            </a:p>
          </p:txBody>
        </p:sp>
        <p:pic>
          <p:nvPicPr>
            <p:cNvPr id="51" name="Picture 5" descr="cooltools-1"/>
            <p:cNvPicPr>
              <a:picLocks noChangeAspect="1" noChangeArrowheads="1"/>
            </p:cNvPicPr>
            <p:nvPr/>
          </p:nvPicPr>
          <p:blipFill>
            <a:blip r:embed="rId3" cstate="print">
              <a:lum bright="100000"/>
            </a:blip>
            <a:stretch>
              <a:fillRect/>
            </a:stretch>
          </p:blipFill>
          <p:spPr bwMode="invGray">
            <a:xfrm>
              <a:off x="1308908" y="5399141"/>
              <a:ext cx="1009968" cy="283555"/>
            </a:xfrm>
            <a:prstGeom prst="rect">
              <a:avLst/>
            </a:prstGeom>
            <a:noFill/>
            <a:ln w="12700" algn="ctr">
              <a:noFill/>
              <a:miter lim="800000"/>
              <a:headEnd/>
              <a:tailEnd/>
            </a:ln>
          </p:spPr>
        </p:pic>
        <p:sp>
          <p:nvSpPr>
            <p:cNvPr id="52" name="Rectangle 6"/>
            <p:cNvSpPr>
              <a:spLocks noChangeArrowheads="1"/>
            </p:cNvSpPr>
            <p:nvPr/>
          </p:nvSpPr>
          <p:spPr bwMode="auto">
            <a:xfrm>
              <a:off x="1066800" y="6393708"/>
              <a:ext cx="5867400" cy="349395"/>
            </a:xfrm>
            <a:prstGeom prst="rect">
              <a:avLst/>
            </a:prstGeom>
            <a:solidFill>
              <a:srgbClr val="BC0000">
                <a:alpha val="50000"/>
              </a:srgbClr>
            </a:solidFill>
            <a:ln w="12700" algn="ctr">
              <a:noFill/>
              <a:miter lim="800000"/>
              <a:headEnd/>
              <a:tailEnd/>
            </a:ln>
            <a:effectLst/>
          </p:spPr>
          <p:txBody>
            <a:bodyPr wrap="none" anchor="ctr"/>
            <a:lstStyle/>
            <a:p>
              <a:pPr>
                <a:defRPr/>
              </a:pPr>
              <a:endParaRPr lang="en-US" sz="1600">
                <a:effectLst>
                  <a:outerShdw blurRad="38100" dist="38100" dir="2700000" algn="tl">
                    <a:srgbClr val="000000">
                      <a:alpha val="43137"/>
                    </a:srgbClr>
                  </a:outerShdw>
                </a:effectLst>
              </a:endParaRPr>
            </a:p>
          </p:txBody>
        </p:sp>
        <p:pic>
          <p:nvPicPr>
            <p:cNvPr id="53" name="Picture 7" descr="timeline"/>
            <p:cNvPicPr>
              <a:picLocks noChangeAspect="1" noChangeArrowheads="1"/>
            </p:cNvPicPr>
            <p:nvPr/>
          </p:nvPicPr>
          <p:blipFill>
            <a:blip r:embed="rId4" cstate="print"/>
            <a:srcRect l="1796" r="4179"/>
            <a:stretch>
              <a:fillRect/>
            </a:stretch>
          </p:blipFill>
          <p:spPr bwMode="auto">
            <a:xfrm>
              <a:off x="1066800" y="4392139"/>
              <a:ext cx="5867400" cy="504230"/>
            </a:xfrm>
            <a:prstGeom prst="rect">
              <a:avLst/>
            </a:prstGeom>
            <a:noFill/>
            <a:ln w="9525">
              <a:noFill/>
              <a:miter lim="800000"/>
              <a:headEnd/>
              <a:tailEnd/>
            </a:ln>
          </p:spPr>
        </p:pic>
        <p:pic>
          <p:nvPicPr>
            <p:cNvPr id="54" name="Picture 8" descr="timeline bead orange"/>
            <p:cNvPicPr>
              <a:picLocks noChangeAspect="1" noChangeArrowheads="1"/>
            </p:cNvPicPr>
            <p:nvPr/>
          </p:nvPicPr>
          <p:blipFill>
            <a:blip r:embed="rId5" cstate="print"/>
            <a:srcRect/>
            <a:stretch>
              <a:fillRect/>
            </a:stretch>
          </p:blipFill>
          <p:spPr bwMode="auto">
            <a:xfrm>
              <a:off x="4279777" y="4316176"/>
              <a:ext cx="463261" cy="623411"/>
            </a:xfrm>
            <a:prstGeom prst="rect">
              <a:avLst/>
            </a:prstGeom>
            <a:noFill/>
            <a:ln w="9525">
              <a:noFill/>
              <a:miter lim="800000"/>
              <a:headEnd/>
              <a:tailEnd/>
            </a:ln>
          </p:spPr>
        </p:pic>
        <p:pic>
          <p:nvPicPr>
            <p:cNvPr id="55" name="Picture 9" descr="8-00003_Slide03-sun"/>
            <p:cNvPicPr>
              <a:picLocks noChangeAspect="1" noChangeArrowheads="1"/>
            </p:cNvPicPr>
            <p:nvPr/>
          </p:nvPicPr>
          <p:blipFill>
            <a:blip r:embed="rId6" cstate="print"/>
            <a:srcRect/>
            <a:stretch>
              <a:fillRect/>
            </a:stretch>
          </p:blipFill>
          <p:spPr bwMode="auto">
            <a:xfrm>
              <a:off x="4380455" y="4859629"/>
              <a:ext cx="256699" cy="427831"/>
            </a:xfrm>
            <a:prstGeom prst="rect">
              <a:avLst/>
            </a:prstGeom>
            <a:noFill/>
            <a:ln w="9525">
              <a:noFill/>
              <a:miter lim="800000"/>
              <a:headEnd/>
              <a:tailEnd/>
            </a:ln>
          </p:spPr>
        </p:pic>
        <p:pic>
          <p:nvPicPr>
            <p:cNvPr id="56" name="Picture 13" descr="cooltools-2"/>
            <p:cNvPicPr>
              <a:picLocks noChangeAspect="1" noChangeArrowheads="1"/>
            </p:cNvPicPr>
            <p:nvPr/>
          </p:nvPicPr>
          <p:blipFill>
            <a:blip r:embed="rId7" cstate="print">
              <a:lum bright="100000"/>
            </a:blip>
            <a:stretch>
              <a:fillRect/>
            </a:stretch>
          </p:blipFill>
          <p:spPr bwMode="invGray">
            <a:xfrm>
              <a:off x="1399898" y="5772005"/>
              <a:ext cx="918978" cy="231895"/>
            </a:xfrm>
            <a:prstGeom prst="rect">
              <a:avLst/>
            </a:prstGeom>
            <a:noFill/>
            <a:ln w="12700" algn="ctr">
              <a:noFill/>
              <a:miter lim="800000"/>
              <a:headEnd/>
              <a:tailEnd/>
            </a:ln>
          </p:spPr>
        </p:pic>
        <p:pic>
          <p:nvPicPr>
            <p:cNvPr id="57" name="Picture 14" descr="cooltools-1"/>
            <p:cNvPicPr>
              <a:picLocks noChangeAspect="1" noChangeArrowheads="1"/>
            </p:cNvPicPr>
            <p:nvPr/>
          </p:nvPicPr>
          <p:blipFill>
            <a:blip r:embed="rId8" cstate="print">
              <a:lum bright="100000"/>
            </a:blip>
            <a:stretch>
              <a:fillRect/>
            </a:stretch>
          </p:blipFill>
          <p:spPr bwMode="invGray">
            <a:xfrm>
              <a:off x="2002752" y="6093210"/>
              <a:ext cx="316124" cy="213827"/>
            </a:xfrm>
            <a:prstGeom prst="rect">
              <a:avLst/>
            </a:prstGeom>
            <a:noFill/>
            <a:ln w="12700" algn="ctr">
              <a:noFill/>
              <a:miter lim="800000"/>
              <a:headEnd/>
              <a:tailEnd/>
            </a:ln>
          </p:spPr>
        </p:pic>
        <p:pic>
          <p:nvPicPr>
            <p:cNvPr id="58" name="Picture 15" descr="cooltools-2"/>
            <p:cNvPicPr>
              <a:picLocks noChangeAspect="1" noChangeArrowheads="1"/>
            </p:cNvPicPr>
            <p:nvPr/>
          </p:nvPicPr>
          <p:blipFill>
            <a:blip r:embed="rId9" cstate="print">
              <a:lum bright="100000"/>
            </a:blip>
            <a:stretch>
              <a:fillRect/>
            </a:stretch>
          </p:blipFill>
          <p:spPr bwMode="invGray">
            <a:xfrm>
              <a:off x="1415337" y="6445970"/>
              <a:ext cx="903539" cy="247159"/>
            </a:xfrm>
            <a:prstGeom prst="rect">
              <a:avLst/>
            </a:prstGeom>
            <a:noFill/>
            <a:ln w="12700" algn="ctr">
              <a:noFill/>
              <a:miter lim="800000"/>
              <a:headEnd/>
              <a:tailEnd/>
            </a:ln>
          </p:spPr>
        </p:pic>
        <p:pic>
          <p:nvPicPr>
            <p:cNvPr id="59" name="Picture 16" descr="cooltools-2"/>
            <p:cNvPicPr>
              <a:picLocks noChangeAspect="1" noChangeArrowheads="1"/>
            </p:cNvPicPr>
            <p:nvPr/>
          </p:nvPicPr>
          <p:blipFill>
            <a:blip r:embed="rId10" cstate="print"/>
            <a:stretch>
              <a:fillRect/>
            </a:stretch>
          </p:blipFill>
          <p:spPr bwMode="invGray">
            <a:xfrm>
              <a:off x="2584006" y="5439238"/>
              <a:ext cx="1028968" cy="239249"/>
            </a:xfrm>
            <a:prstGeom prst="rect">
              <a:avLst/>
            </a:prstGeom>
            <a:noFill/>
            <a:ln w="12700" algn="ctr">
              <a:noFill/>
              <a:miter lim="800000"/>
              <a:headEnd/>
              <a:tailEnd/>
            </a:ln>
          </p:spPr>
        </p:pic>
        <p:pic>
          <p:nvPicPr>
            <p:cNvPr id="60" name="Picture 17" descr="cooltools-1"/>
            <p:cNvPicPr>
              <a:picLocks noChangeAspect="1" noChangeArrowheads="1"/>
            </p:cNvPicPr>
            <p:nvPr/>
          </p:nvPicPr>
          <p:blipFill>
            <a:blip r:embed="rId11" cstate="print"/>
            <a:stretch>
              <a:fillRect/>
            </a:stretch>
          </p:blipFill>
          <p:spPr bwMode="invGray">
            <a:xfrm>
              <a:off x="3993812" y="5434147"/>
              <a:ext cx="1028968" cy="211995"/>
            </a:xfrm>
            <a:prstGeom prst="rect">
              <a:avLst/>
            </a:prstGeom>
            <a:noFill/>
            <a:ln w="12700" algn="ctr">
              <a:noFill/>
              <a:miter lim="800000"/>
              <a:headEnd/>
              <a:tailEnd/>
            </a:ln>
          </p:spPr>
        </p:pic>
        <p:pic>
          <p:nvPicPr>
            <p:cNvPr id="61" name="Picture 20" descr="cooltools-2"/>
            <p:cNvPicPr>
              <a:picLocks noChangeAspect="1" noChangeArrowheads="1"/>
            </p:cNvPicPr>
            <p:nvPr/>
          </p:nvPicPr>
          <p:blipFill>
            <a:blip r:embed="rId12" cstate="print">
              <a:lum bright="-100000"/>
            </a:blip>
            <a:stretch>
              <a:fillRect/>
            </a:stretch>
          </p:blipFill>
          <p:spPr bwMode="invGray">
            <a:xfrm>
              <a:off x="5578755" y="5787349"/>
              <a:ext cx="685979" cy="240884"/>
            </a:xfrm>
            <a:prstGeom prst="rect">
              <a:avLst/>
            </a:prstGeom>
            <a:noFill/>
            <a:ln w="12700" algn="ctr">
              <a:noFill/>
              <a:miter lim="800000"/>
              <a:headEnd/>
              <a:tailEnd/>
            </a:ln>
          </p:spPr>
        </p:pic>
        <p:pic>
          <p:nvPicPr>
            <p:cNvPr id="62" name="Picture 24" descr="cooltools-2"/>
            <p:cNvPicPr>
              <a:picLocks noChangeAspect="1" noChangeArrowheads="1"/>
            </p:cNvPicPr>
            <p:nvPr/>
          </p:nvPicPr>
          <p:blipFill>
            <a:blip r:embed="rId13" cstate="print"/>
            <a:stretch>
              <a:fillRect/>
            </a:stretch>
          </p:blipFill>
          <p:spPr bwMode="invGray">
            <a:xfrm>
              <a:off x="2651945" y="6490879"/>
              <a:ext cx="893090" cy="155049"/>
            </a:xfrm>
            <a:prstGeom prst="rect">
              <a:avLst/>
            </a:prstGeom>
            <a:noFill/>
            <a:ln w="12700" algn="ctr">
              <a:noFill/>
              <a:miter lim="800000"/>
              <a:headEnd/>
              <a:tailEnd/>
            </a:ln>
          </p:spPr>
        </p:pic>
        <p:pic>
          <p:nvPicPr>
            <p:cNvPr id="63" name="Picture 25" descr="cooltools-1"/>
            <p:cNvPicPr>
              <a:picLocks noChangeAspect="1" noChangeArrowheads="1"/>
            </p:cNvPicPr>
            <p:nvPr/>
          </p:nvPicPr>
          <p:blipFill>
            <a:blip r:embed="rId14" cstate="print"/>
            <a:stretch>
              <a:fillRect/>
            </a:stretch>
          </p:blipFill>
          <p:spPr bwMode="invGray">
            <a:xfrm>
              <a:off x="4108191" y="6449735"/>
              <a:ext cx="800209" cy="188275"/>
            </a:xfrm>
            <a:prstGeom prst="rect">
              <a:avLst/>
            </a:prstGeom>
            <a:noFill/>
            <a:ln w="12700" algn="ctr">
              <a:noFill/>
              <a:miter lim="800000"/>
              <a:headEnd/>
              <a:tailEnd/>
            </a:ln>
          </p:spPr>
        </p:pic>
        <p:pic>
          <p:nvPicPr>
            <p:cNvPr id="64" name="Picture 26" descr="cooltools-2"/>
            <p:cNvPicPr>
              <a:picLocks noChangeAspect="1" noChangeArrowheads="1"/>
            </p:cNvPicPr>
            <p:nvPr/>
          </p:nvPicPr>
          <p:blipFill>
            <a:blip r:embed="rId15" cstate="print"/>
            <a:stretch>
              <a:fillRect/>
            </a:stretch>
          </p:blipFill>
          <p:spPr bwMode="invGray">
            <a:xfrm>
              <a:off x="5493049" y="6486181"/>
              <a:ext cx="903533" cy="137012"/>
            </a:xfrm>
            <a:prstGeom prst="rect">
              <a:avLst/>
            </a:prstGeom>
            <a:noFill/>
            <a:ln w="12700" algn="ctr">
              <a:noFill/>
              <a:miter lim="800000"/>
              <a:headEnd/>
              <a:tailEnd/>
            </a:ln>
          </p:spPr>
        </p:pic>
        <p:pic>
          <p:nvPicPr>
            <p:cNvPr id="65" name="Picture 27" descr="cooltools-2"/>
            <p:cNvPicPr>
              <a:picLocks noChangeAspect="1" noChangeArrowheads="1"/>
            </p:cNvPicPr>
            <p:nvPr/>
          </p:nvPicPr>
          <p:blipFill>
            <a:blip r:embed="rId12" cstate="print">
              <a:lum bright="-100000"/>
            </a:blip>
            <a:stretch>
              <a:fillRect/>
            </a:stretch>
          </p:blipFill>
          <p:spPr bwMode="invGray">
            <a:xfrm>
              <a:off x="4165306" y="5787349"/>
              <a:ext cx="685979" cy="240884"/>
            </a:xfrm>
            <a:prstGeom prst="rect">
              <a:avLst/>
            </a:prstGeom>
            <a:noFill/>
            <a:ln w="12700" algn="ctr">
              <a:noFill/>
              <a:miter lim="800000"/>
              <a:headEnd/>
              <a:tailEnd/>
            </a:ln>
          </p:spPr>
        </p:pic>
        <p:pic>
          <p:nvPicPr>
            <p:cNvPr id="66" name="Picture 28" descr="cooltools-2"/>
            <p:cNvPicPr>
              <a:picLocks noChangeAspect="1" noChangeArrowheads="1"/>
            </p:cNvPicPr>
            <p:nvPr/>
          </p:nvPicPr>
          <p:blipFill>
            <a:blip r:embed="rId12" cstate="print">
              <a:lum bright="-100000"/>
            </a:blip>
            <a:stretch>
              <a:fillRect/>
            </a:stretch>
          </p:blipFill>
          <p:spPr bwMode="invGray">
            <a:xfrm>
              <a:off x="2755500" y="5787350"/>
              <a:ext cx="685979" cy="240883"/>
            </a:xfrm>
            <a:prstGeom prst="rect">
              <a:avLst/>
            </a:prstGeom>
            <a:noFill/>
            <a:ln w="12700" algn="ctr">
              <a:noFill/>
              <a:miter lim="800000"/>
              <a:headEnd/>
              <a:tailEnd/>
            </a:ln>
          </p:spPr>
        </p:pic>
        <p:pic>
          <p:nvPicPr>
            <p:cNvPr id="67" name="Picture 29" descr="timeline bead yellow"/>
            <p:cNvPicPr>
              <a:picLocks noChangeArrowheads="1"/>
            </p:cNvPicPr>
            <p:nvPr/>
          </p:nvPicPr>
          <p:blipFill>
            <a:blip r:embed="rId16" cstate="print"/>
            <a:srcRect/>
            <a:stretch>
              <a:fillRect/>
            </a:stretch>
          </p:blipFill>
          <p:spPr bwMode="auto">
            <a:xfrm>
              <a:off x="5690600" y="4318213"/>
              <a:ext cx="465029" cy="621374"/>
            </a:xfrm>
            <a:prstGeom prst="rect">
              <a:avLst/>
            </a:prstGeom>
            <a:noFill/>
            <a:ln w="9525">
              <a:noFill/>
              <a:miter lim="800000"/>
              <a:headEnd/>
              <a:tailEnd/>
            </a:ln>
          </p:spPr>
        </p:pic>
        <p:pic>
          <p:nvPicPr>
            <p:cNvPr id="68" name="Picture 30" descr="timeline bead green"/>
            <p:cNvPicPr>
              <a:picLocks noChangeArrowheads="1"/>
            </p:cNvPicPr>
            <p:nvPr/>
          </p:nvPicPr>
          <p:blipFill>
            <a:blip r:embed="rId17" cstate="print"/>
            <a:srcRect/>
            <a:stretch>
              <a:fillRect/>
            </a:stretch>
          </p:blipFill>
          <p:spPr bwMode="auto">
            <a:xfrm>
              <a:off x="2869970" y="4316176"/>
              <a:ext cx="465029" cy="623411"/>
            </a:xfrm>
            <a:prstGeom prst="rect">
              <a:avLst/>
            </a:prstGeom>
            <a:noFill/>
            <a:ln w="9525">
              <a:noFill/>
              <a:miter lim="800000"/>
              <a:headEnd/>
              <a:tailEnd/>
            </a:ln>
          </p:spPr>
        </p:pic>
        <p:pic>
          <p:nvPicPr>
            <p:cNvPr id="69" name="Picture 52" descr="Headline: New Cray Y-MP C90 Supercomputer. Size 6kb"/>
            <p:cNvPicPr>
              <a:picLocks noChangeAspect="1" noChangeArrowheads="1"/>
            </p:cNvPicPr>
            <p:nvPr/>
          </p:nvPicPr>
          <p:blipFill>
            <a:blip r:embed="rId18" cstate="print"/>
            <a:srcRect/>
            <a:stretch>
              <a:fillRect/>
            </a:stretch>
          </p:blipFill>
          <p:spPr bwMode="auto">
            <a:xfrm>
              <a:off x="2859617" y="4854536"/>
              <a:ext cx="533770" cy="504229"/>
            </a:xfrm>
            <a:prstGeom prst="rect">
              <a:avLst/>
            </a:prstGeom>
            <a:noFill/>
            <a:ln w="9525">
              <a:noFill/>
              <a:miter lim="800000"/>
              <a:headEnd/>
              <a:tailEnd/>
            </a:ln>
          </p:spPr>
        </p:pic>
        <p:grpSp>
          <p:nvGrpSpPr>
            <p:cNvPr id="70" name="Group 27"/>
            <p:cNvGrpSpPr>
              <a:grpSpLocks/>
            </p:cNvGrpSpPr>
            <p:nvPr/>
          </p:nvGrpSpPr>
          <p:grpSpPr bwMode="auto">
            <a:xfrm>
              <a:off x="5575326" y="4904448"/>
              <a:ext cx="649896" cy="363657"/>
              <a:chOff x="7215206" y="3857628"/>
              <a:chExt cx="1666887" cy="1089429"/>
            </a:xfrm>
          </p:grpSpPr>
          <p:pic>
            <p:nvPicPr>
              <p:cNvPr id="78" name="Picture 16" descr="1uServer.jpg"/>
              <p:cNvPicPr>
                <a:picLocks noChangeAspect="1"/>
              </p:cNvPicPr>
              <p:nvPr/>
            </p:nvPicPr>
            <p:blipFill>
              <a:blip r:embed="rId19" cstate="screen"/>
              <a:srcRect/>
              <a:stretch>
                <a:fillRect/>
              </a:stretch>
            </p:blipFill>
            <p:spPr bwMode="auto">
              <a:xfrm>
                <a:off x="7215206" y="4401984"/>
                <a:ext cx="1666887" cy="545073"/>
              </a:xfrm>
              <a:prstGeom prst="rect">
                <a:avLst/>
              </a:prstGeom>
              <a:noFill/>
              <a:ln w="9525">
                <a:noFill/>
                <a:miter lim="800000"/>
                <a:headEnd/>
                <a:tailEnd/>
              </a:ln>
            </p:spPr>
          </p:pic>
          <p:pic>
            <p:nvPicPr>
              <p:cNvPr id="79" name="Picture 17" descr="1uServer.jpg"/>
              <p:cNvPicPr>
                <a:picLocks noChangeAspect="1"/>
              </p:cNvPicPr>
              <p:nvPr/>
            </p:nvPicPr>
            <p:blipFill>
              <a:blip r:embed="rId19" cstate="screen"/>
              <a:srcRect/>
              <a:stretch>
                <a:fillRect/>
              </a:stretch>
            </p:blipFill>
            <p:spPr bwMode="auto">
              <a:xfrm>
                <a:off x="7215206" y="4143380"/>
                <a:ext cx="1666887" cy="545073"/>
              </a:xfrm>
              <a:prstGeom prst="rect">
                <a:avLst/>
              </a:prstGeom>
              <a:noFill/>
              <a:ln w="9525">
                <a:noFill/>
                <a:miter lim="800000"/>
                <a:headEnd/>
                <a:tailEnd/>
              </a:ln>
            </p:spPr>
          </p:pic>
          <p:pic>
            <p:nvPicPr>
              <p:cNvPr id="80" name="Picture 18" descr="1uServer.jpg"/>
              <p:cNvPicPr>
                <a:picLocks noChangeAspect="1"/>
              </p:cNvPicPr>
              <p:nvPr/>
            </p:nvPicPr>
            <p:blipFill>
              <a:blip r:embed="rId19" cstate="screen"/>
              <a:srcRect/>
              <a:stretch>
                <a:fillRect/>
              </a:stretch>
            </p:blipFill>
            <p:spPr bwMode="auto">
              <a:xfrm>
                <a:off x="7215206" y="3857628"/>
                <a:ext cx="1666887" cy="545073"/>
              </a:xfrm>
              <a:prstGeom prst="rect">
                <a:avLst/>
              </a:prstGeom>
              <a:noFill/>
              <a:ln w="9525">
                <a:noFill/>
                <a:miter lim="800000"/>
                <a:headEnd/>
                <a:tailEnd/>
              </a:ln>
            </p:spPr>
          </p:pic>
        </p:grpSp>
        <p:sp>
          <p:nvSpPr>
            <p:cNvPr id="71" name="Text Box 40"/>
            <p:cNvSpPr txBox="1">
              <a:spLocks noChangeArrowheads="1"/>
            </p:cNvSpPr>
            <p:nvPr/>
          </p:nvSpPr>
          <p:spPr bwMode="auto">
            <a:xfrm>
              <a:off x="5382372" y="5288834"/>
              <a:ext cx="1078746" cy="483171"/>
            </a:xfrm>
            <a:prstGeom prst="rect">
              <a:avLst/>
            </a:prstGeom>
            <a:noFill/>
            <a:ln w="9525">
              <a:noFill/>
              <a:miter lim="800000"/>
              <a:headEnd/>
              <a:tailEnd/>
            </a:ln>
          </p:spPr>
          <p:txBody>
            <a:bodyPr>
              <a:spAutoFit/>
            </a:bodyPr>
            <a:lstStyle/>
            <a:p>
              <a:pPr algn="ctr"/>
              <a:r>
                <a:rPr lang="en-US" sz="2100" dirty="0">
                  <a:solidFill>
                    <a:srgbClr val="4D4D4D"/>
                  </a:solidFill>
                  <a:latin typeface="Calibri" pitchFamily="34" charset="0"/>
                  <a:ea typeface="Arial Unicode MS" pitchFamily="34" charset="-128"/>
                  <a:cs typeface="Arial Unicode MS" pitchFamily="34" charset="-128"/>
                </a:rPr>
                <a:t>X64 Server</a:t>
              </a:r>
            </a:p>
          </p:txBody>
        </p:sp>
        <p:sp>
          <p:nvSpPr>
            <p:cNvPr id="72" name="TextBox 71"/>
            <p:cNvSpPr txBox="1"/>
            <p:nvPr/>
          </p:nvSpPr>
          <p:spPr>
            <a:xfrm>
              <a:off x="2456234" y="3962400"/>
              <a:ext cx="1284513" cy="536857"/>
            </a:xfrm>
            <a:prstGeom prst="rect">
              <a:avLst/>
            </a:prstGeom>
            <a:noFill/>
          </p:spPr>
          <p:txBody>
            <a:bodyPr wrap="square" rtlCol="0">
              <a:spAutoFit/>
            </a:bodyPr>
            <a:lstStyle/>
            <a:p>
              <a:pPr algn="ctr"/>
              <a:r>
                <a:rPr lang="en-US" dirty="0" smtClean="0">
                  <a:solidFill>
                    <a:schemeClr val="bg1"/>
                  </a:solidFill>
                </a:rPr>
                <a:t>1991</a:t>
              </a:r>
              <a:endParaRPr lang="en-US" dirty="0">
                <a:solidFill>
                  <a:schemeClr val="bg1"/>
                </a:solidFill>
              </a:endParaRPr>
            </a:p>
          </p:txBody>
        </p:sp>
        <p:sp>
          <p:nvSpPr>
            <p:cNvPr id="73" name="TextBox 72"/>
            <p:cNvSpPr txBox="1"/>
            <p:nvPr/>
          </p:nvSpPr>
          <p:spPr>
            <a:xfrm>
              <a:off x="3866039" y="3962400"/>
              <a:ext cx="1284513" cy="536857"/>
            </a:xfrm>
            <a:prstGeom prst="rect">
              <a:avLst/>
            </a:prstGeom>
            <a:noFill/>
          </p:spPr>
          <p:txBody>
            <a:bodyPr wrap="square" rtlCol="0">
              <a:spAutoFit/>
            </a:bodyPr>
            <a:lstStyle/>
            <a:p>
              <a:pPr algn="ctr"/>
              <a:r>
                <a:rPr lang="en-US" dirty="0" smtClean="0">
                  <a:solidFill>
                    <a:schemeClr val="bg1"/>
                  </a:solidFill>
                </a:rPr>
                <a:t>1998</a:t>
              </a:r>
              <a:endParaRPr lang="en-US" dirty="0">
                <a:solidFill>
                  <a:schemeClr val="bg1"/>
                </a:solidFill>
              </a:endParaRPr>
            </a:p>
          </p:txBody>
        </p:sp>
        <p:sp>
          <p:nvSpPr>
            <p:cNvPr id="74" name="TextBox 73"/>
            <p:cNvSpPr txBox="1"/>
            <p:nvPr/>
          </p:nvSpPr>
          <p:spPr>
            <a:xfrm>
              <a:off x="5279489" y="3962400"/>
              <a:ext cx="1284512" cy="536857"/>
            </a:xfrm>
            <a:prstGeom prst="rect">
              <a:avLst/>
            </a:prstGeom>
            <a:noFill/>
          </p:spPr>
          <p:txBody>
            <a:bodyPr wrap="square" rtlCol="0">
              <a:spAutoFit/>
            </a:bodyPr>
            <a:lstStyle/>
            <a:p>
              <a:pPr algn="ctr"/>
              <a:r>
                <a:rPr lang="en-US" dirty="0" smtClean="0">
                  <a:solidFill>
                    <a:schemeClr val="bg1"/>
                  </a:solidFill>
                </a:rPr>
                <a:t>2008</a:t>
              </a:r>
              <a:endParaRPr lang="en-US" dirty="0">
                <a:solidFill>
                  <a:schemeClr val="bg1"/>
                </a:solidFill>
              </a:endParaRPr>
            </a:p>
          </p:txBody>
        </p:sp>
        <p:sp>
          <p:nvSpPr>
            <p:cNvPr id="75" name="TextBox 74"/>
            <p:cNvSpPr txBox="1"/>
            <p:nvPr/>
          </p:nvSpPr>
          <p:spPr>
            <a:xfrm>
              <a:off x="2560825" y="6019799"/>
              <a:ext cx="1063309" cy="447381"/>
            </a:xfrm>
            <a:prstGeom prst="rect">
              <a:avLst/>
            </a:prstGeom>
            <a:noFill/>
          </p:spPr>
          <p:txBody>
            <a:bodyPr wrap="none" rtlCol="0">
              <a:spAutoFit/>
            </a:bodyPr>
            <a:lstStyle/>
            <a:p>
              <a:r>
                <a:rPr lang="en-US" sz="1900" dirty="0">
                  <a:solidFill>
                    <a:schemeClr val="bg1"/>
                  </a:solidFill>
                </a:rPr>
                <a:t>$40,000,000</a:t>
              </a:r>
            </a:p>
          </p:txBody>
        </p:sp>
        <p:sp>
          <p:nvSpPr>
            <p:cNvPr id="76" name="TextBox 75"/>
            <p:cNvSpPr txBox="1"/>
            <p:nvPr/>
          </p:nvSpPr>
          <p:spPr>
            <a:xfrm>
              <a:off x="4023797" y="6019799"/>
              <a:ext cx="970711" cy="447381"/>
            </a:xfrm>
            <a:prstGeom prst="rect">
              <a:avLst/>
            </a:prstGeom>
            <a:noFill/>
          </p:spPr>
          <p:txBody>
            <a:bodyPr wrap="none" rtlCol="0">
              <a:spAutoFit/>
            </a:bodyPr>
            <a:lstStyle/>
            <a:p>
              <a:r>
                <a:rPr lang="en-US" sz="1900" dirty="0">
                  <a:solidFill>
                    <a:schemeClr val="bg1"/>
                  </a:solidFill>
                </a:rPr>
                <a:t>$1,000,000</a:t>
              </a:r>
            </a:p>
          </p:txBody>
        </p:sp>
        <p:sp>
          <p:nvSpPr>
            <p:cNvPr id="77" name="TextBox 76"/>
            <p:cNvSpPr txBox="1"/>
            <p:nvPr/>
          </p:nvSpPr>
          <p:spPr>
            <a:xfrm>
              <a:off x="5554043" y="6019799"/>
              <a:ext cx="647221" cy="447381"/>
            </a:xfrm>
            <a:prstGeom prst="rect">
              <a:avLst/>
            </a:prstGeom>
            <a:noFill/>
          </p:spPr>
          <p:txBody>
            <a:bodyPr wrap="none" rtlCol="0">
              <a:spAutoFit/>
            </a:bodyPr>
            <a:lstStyle/>
            <a:p>
              <a:r>
                <a:rPr lang="en-US" sz="1900" dirty="0">
                  <a:solidFill>
                    <a:schemeClr val="bg1"/>
                  </a:solidFill>
                </a:rPr>
                <a:t>$1,000</a:t>
              </a:r>
            </a:p>
          </p:txBody>
        </p:sp>
      </p:grpSp>
      <p:pic>
        <p:nvPicPr>
          <p:cNvPr id="81" name="Picture 2" descr="http://media.nasm.si.edu/webimages/640/2006-937_640.jpg"/>
          <p:cNvPicPr>
            <a:picLocks noChangeAspect="1" noChangeArrowheads="1"/>
          </p:cNvPicPr>
          <p:nvPr/>
        </p:nvPicPr>
        <p:blipFill>
          <a:blip r:embed="rId20" cstate="print"/>
          <a:stretch>
            <a:fillRect/>
          </a:stretch>
        </p:blipFill>
        <p:spPr bwMode="auto">
          <a:xfrm>
            <a:off x="9386660" y="1078715"/>
            <a:ext cx="2288925" cy="2883686"/>
          </a:xfrm>
          <a:prstGeom prst="rect">
            <a:avLst/>
          </a:prstGeom>
          <a:noFill/>
          <a:effectLst>
            <a:outerShdw blurRad="50800" dist="38100" dir="2700000" algn="tl" rotWithShape="0">
              <a:prstClr val="black">
                <a:alpha val="40000"/>
              </a:prstClr>
            </a:outerShdw>
          </a:effectLst>
        </p:spPr>
      </p:pic>
    </p:spTree>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Anything Wrong?</a:t>
            </a:r>
            <a:endParaRPr lang="en-US" dirty="0"/>
          </a:p>
        </p:txBody>
      </p:sp>
      <p:graphicFrame>
        <p:nvGraphicFramePr>
          <p:cNvPr id="5" name="Content Placeholder 4"/>
          <p:cNvGraphicFramePr>
            <a:graphicFrameLocks noGrp="1"/>
          </p:cNvGraphicFramePr>
          <p:nvPr>
            <p:ph idx="1"/>
            <p:extLst/>
          </p:nvPr>
        </p:nvGraphicFramePr>
        <p:xfrm>
          <a:off x="508000" y="989013"/>
          <a:ext cx="11163300" cy="2590800"/>
        </p:xfrm>
        <a:graphic>
          <a:graphicData uri="http://schemas.openxmlformats.org/drawingml/2006/table">
            <a:tbl>
              <a:tblPr firstRow="1" bandRow="1">
                <a:tableStyleId>{5C22544A-7EE6-4342-B048-85BDC9FD1C3A}</a:tableStyleId>
              </a:tblPr>
              <a:tblGrid>
                <a:gridCol w="3569182"/>
                <a:gridCol w="75941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24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Diagnostics Framework</a:t>
                      </a:r>
                    </a:p>
                  </a:txBody>
                  <a:tcPr marL="121888" marR="121888"/>
                </a:tc>
                <a:tc>
                  <a:txBody>
                    <a:bodyPr/>
                    <a:lstStyle/>
                    <a:p>
                      <a:pPr marL="285750" indent="-285750">
                        <a:buFont typeface="Arial" pitchFamily="34" charset="0"/>
                        <a:buChar char="•"/>
                      </a:pPr>
                      <a:r>
                        <a:rPr lang="en-US" sz="1900" dirty="0" smtClean="0"/>
                        <a:t>Extensible diagnostics framework</a:t>
                      </a:r>
                    </a:p>
                    <a:p>
                      <a:pPr marL="285750" indent="-285750">
                        <a:buFont typeface="Arial" pitchFamily="34" charset="0"/>
                        <a:buChar char="•"/>
                      </a:pPr>
                      <a:r>
                        <a:rPr lang="en-US" sz="1900" dirty="0" smtClean="0"/>
                        <a:t>Write your tests in script or code</a:t>
                      </a:r>
                    </a:p>
                    <a:p>
                      <a:pPr marL="285750" indent="-285750">
                        <a:buFont typeface="Arial" pitchFamily="34" charset="0"/>
                        <a:buChar char="•"/>
                      </a:pPr>
                      <a:r>
                        <a:rPr lang="en-US" sz="1900" dirty="0" smtClean="0"/>
                        <a:t>We’re working with ISVs, networking vendors,</a:t>
                      </a:r>
                      <a:r>
                        <a:rPr lang="en-US" sz="1900" baseline="0" dirty="0" smtClean="0"/>
                        <a:t> and OEMs</a:t>
                      </a:r>
                    </a:p>
                    <a:p>
                      <a:pPr marL="285750" indent="-285750">
                        <a:buFont typeface="Arial" pitchFamily="34" charset="0"/>
                        <a:buChar char="•"/>
                      </a:pPr>
                      <a:r>
                        <a:rPr lang="en-US" sz="1900" baseline="0" dirty="0" smtClean="0"/>
                        <a:t>New diagnostics coming for SOA and networking</a:t>
                      </a:r>
                      <a:endParaRPr lang="en-US" sz="1900" dirty="0"/>
                    </a:p>
                  </a:txBody>
                  <a:tcPr marL="121888" marR="121888"/>
                </a:tc>
              </a:tr>
              <a:tr h="960120">
                <a:tc>
                  <a:txBody>
                    <a:bodyPr/>
                    <a:lstStyle/>
                    <a:p>
                      <a:r>
                        <a:rPr lang="en-US" sz="1900" b="1" dirty="0" smtClean="0"/>
                        <a:t>Job Progress</a:t>
                      </a:r>
                      <a:endParaRPr lang="en-US" sz="1900" b="1" dirty="0"/>
                    </a:p>
                  </a:txBody>
                  <a:tcPr marL="121888" marR="121888"/>
                </a:tc>
                <a:tc>
                  <a:txBody>
                    <a:bodyPr/>
                    <a:lstStyle/>
                    <a:p>
                      <a:pPr marL="285750" indent="-285750">
                        <a:buFont typeface="Arial" pitchFamily="34" charset="0"/>
                        <a:buChar char="•"/>
                      </a:pPr>
                      <a:r>
                        <a:rPr lang="en-US" sz="1900" dirty="0" smtClean="0"/>
                        <a:t>Job progress dialog</a:t>
                      </a:r>
                      <a:r>
                        <a:rPr lang="en-US" sz="1900" baseline="0" dirty="0" smtClean="0"/>
                        <a:t> to show % done</a:t>
                      </a:r>
                    </a:p>
                    <a:p>
                      <a:pPr marL="285750" indent="-285750">
                        <a:buFont typeface="Arial" pitchFamily="34" charset="0"/>
                        <a:buChar char="•"/>
                      </a:pPr>
                      <a:r>
                        <a:rPr lang="en-US" sz="1900" baseline="0" dirty="0" smtClean="0"/>
                        <a:t>New API for applications to report custom status</a:t>
                      </a:r>
                    </a:p>
                    <a:p>
                      <a:pPr marL="285750" indent="-285750">
                        <a:buFont typeface="Arial" pitchFamily="34" charset="0"/>
                        <a:buChar char="•"/>
                      </a:pPr>
                      <a:r>
                        <a:rPr lang="en-US" sz="1900" baseline="0" dirty="0" smtClean="0"/>
                        <a:t>Task status and error rollup</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74" y="228600"/>
            <a:ext cx="11172958" cy="553998"/>
          </a:xfrm>
        </p:spPr>
        <p:txBody>
          <a:bodyPr/>
          <a:lstStyle/>
          <a:p>
            <a:r>
              <a:rPr lang="en-US" sz="4000" dirty="0" smtClean="0"/>
              <a:t>View Job and Task Progress</a:t>
            </a:r>
            <a:endParaRPr lang="en-US" sz="4000" dirty="0"/>
          </a:p>
        </p:txBody>
      </p:sp>
      <p:pic>
        <p:nvPicPr>
          <p:cNvPr id="4" name="Picture 3" descr="Progress - mod2.jpg"/>
          <p:cNvPicPr/>
          <p:nvPr/>
        </p:nvPicPr>
        <p:blipFill>
          <a:blip r:embed="rId2" cstate="print"/>
          <a:stretch>
            <a:fillRect/>
          </a:stretch>
        </p:blipFill>
        <p:spPr>
          <a:xfrm>
            <a:off x="1117313" y="990600"/>
            <a:ext cx="7524148" cy="5384800"/>
          </a:xfrm>
          <a:prstGeom prst="rect">
            <a:avLst/>
          </a:prstGeom>
          <a:ln>
            <a:solidFill>
              <a:schemeClr val="accent1"/>
            </a:solidFill>
          </a:ln>
        </p:spPr>
      </p:pic>
      <p:grpSp>
        <p:nvGrpSpPr>
          <p:cNvPr id="6" name="Group 5"/>
          <p:cNvGrpSpPr/>
          <p:nvPr/>
        </p:nvGrpSpPr>
        <p:grpSpPr>
          <a:xfrm>
            <a:off x="914168" y="2946401"/>
            <a:ext cx="9613258" cy="2400299"/>
            <a:chOff x="914400" y="4419600"/>
            <a:chExt cx="7211822" cy="2400299"/>
          </a:xfrm>
        </p:grpSpPr>
        <p:pic>
          <p:nvPicPr>
            <p:cNvPr id="7" name="Picture 6" descr="Progress Code.JPG"/>
            <p:cNvPicPr>
              <a:picLocks noChangeAspect="1"/>
            </p:cNvPicPr>
            <p:nvPr/>
          </p:nvPicPr>
          <p:blipFill>
            <a:blip r:embed="rId3" cstate="print"/>
            <a:stretch>
              <a:fillRect/>
            </a:stretch>
          </p:blipFill>
          <p:spPr>
            <a:xfrm>
              <a:off x="914400" y="4419600"/>
              <a:ext cx="7211822" cy="2400299"/>
            </a:xfrm>
            <a:prstGeom prst="rect">
              <a:avLst/>
            </a:prstGeom>
          </p:spPr>
        </p:pic>
        <p:sp>
          <p:nvSpPr>
            <p:cNvPr id="8" name="Rectangle 7"/>
            <p:cNvSpPr/>
            <p:nvPr/>
          </p:nvSpPr>
          <p:spPr>
            <a:xfrm>
              <a:off x="1219200" y="5943601"/>
              <a:ext cx="3657600" cy="457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p:nvPr/>
        </p:nvSpPr>
        <p:spPr>
          <a:xfrm>
            <a:off x="5065633" y="1828801"/>
            <a:ext cx="2173367"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Job and Task Progress</a:t>
            </a:r>
            <a:endParaRPr lang="en-US" dirty="0"/>
          </a:p>
        </p:txBody>
      </p:sp>
      <p:pic>
        <p:nvPicPr>
          <p:cNvPr id="99330" name="Picture 2" descr="C:\Users\asutton\AppData\Local\Microsoft\Windows\Temporary Internet Files\Content.Outlook\7BS3GS0Y\Job_Progress.png"/>
          <p:cNvPicPr>
            <a:picLocks noChangeAspect="1" noChangeArrowheads="1"/>
          </p:cNvPicPr>
          <p:nvPr/>
        </p:nvPicPr>
        <p:blipFill>
          <a:blip r:embed="rId2" cstate="print">
            <a:extLst/>
          </a:blip>
          <a:stretch>
            <a:fillRect/>
          </a:stretch>
        </p:blipFill>
        <p:spPr bwMode="auto">
          <a:xfrm>
            <a:off x="3242932" y="1180648"/>
            <a:ext cx="5702961" cy="5363781"/>
          </a:xfrm>
          <a:prstGeom prst="rect">
            <a:avLst/>
          </a:prstGeom>
          <a:extLst/>
        </p:spPr>
      </p:pic>
    </p:spTree>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Anything Wrong?</a:t>
            </a:r>
            <a:endParaRPr lang="en-US" dirty="0"/>
          </a:p>
        </p:txBody>
      </p:sp>
      <p:graphicFrame>
        <p:nvGraphicFramePr>
          <p:cNvPr id="5" name="Content Placeholder 4"/>
          <p:cNvGraphicFramePr>
            <a:graphicFrameLocks noGrp="1"/>
          </p:cNvGraphicFramePr>
          <p:nvPr>
            <p:ph idx="1"/>
            <p:extLst/>
          </p:nvPr>
        </p:nvGraphicFramePr>
        <p:xfrm>
          <a:off x="508000" y="989013"/>
          <a:ext cx="11150600" cy="3840480"/>
        </p:xfrm>
        <a:graphic>
          <a:graphicData uri="http://schemas.openxmlformats.org/drawingml/2006/table">
            <a:tbl>
              <a:tblPr firstRow="1" bandRow="1">
                <a:tableStyleId>{5C22544A-7EE6-4342-B048-85BDC9FD1C3A}</a:tableStyleId>
              </a:tblPr>
              <a:tblGrid>
                <a:gridCol w="3569182"/>
                <a:gridCol w="75814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24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Diagnostics Framework</a:t>
                      </a:r>
                    </a:p>
                  </a:txBody>
                  <a:tcPr marL="121888" marR="121888"/>
                </a:tc>
                <a:tc>
                  <a:txBody>
                    <a:bodyPr/>
                    <a:lstStyle/>
                    <a:p>
                      <a:pPr marL="285750" indent="-285750">
                        <a:buFont typeface="Arial" pitchFamily="34" charset="0"/>
                        <a:buChar char="•"/>
                      </a:pPr>
                      <a:r>
                        <a:rPr lang="en-US" sz="1900" dirty="0" smtClean="0"/>
                        <a:t>Extensible diagnostics framework</a:t>
                      </a:r>
                    </a:p>
                    <a:p>
                      <a:pPr marL="285750" indent="-285750">
                        <a:buFont typeface="Arial" pitchFamily="34" charset="0"/>
                        <a:buChar char="•"/>
                      </a:pPr>
                      <a:r>
                        <a:rPr lang="en-US" sz="1900" dirty="0" smtClean="0"/>
                        <a:t>Write your tests in script or code</a:t>
                      </a:r>
                    </a:p>
                    <a:p>
                      <a:pPr marL="285750" indent="-285750">
                        <a:buFont typeface="Arial" pitchFamily="34" charset="0"/>
                        <a:buChar char="•"/>
                      </a:pPr>
                      <a:r>
                        <a:rPr lang="en-US" sz="1900" dirty="0" smtClean="0"/>
                        <a:t>We’re working with ISVs, networking vendors,</a:t>
                      </a:r>
                      <a:r>
                        <a:rPr lang="en-US" sz="1900" baseline="0" dirty="0" smtClean="0"/>
                        <a:t> and OEMs</a:t>
                      </a:r>
                    </a:p>
                    <a:p>
                      <a:pPr marL="285750" indent="-285750">
                        <a:buFont typeface="Arial" pitchFamily="34" charset="0"/>
                        <a:buChar char="•"/>
                      </a:pPr>
                      <a:r>
                        <a:rPr lang="en-US" sz="1900" baseline="0" dirty="0" smtClean="0"/>
                        <a:t>New diagnostics coming for SOA and networking</a:t>
                      </a:r>
                      <a:endParaRPr lang="en-US" sz="1900" dirty="0"/>
                    </a:p>
                  </a:txBody>
                  <a:tcPr marL="121888" marR="121888"/>
                </a:tc>
              </a:tr>
              <a:tr h="960120">
                <a:tc>
                  <a:txBody>
                    <a:bodyPr/>
                    <a:lstStyle/>
                    <a:p>
                      <a:r>
                        <a:rPr lang="en-US" sz="1900" b="1" dirty="0" smtClean="0"/>
                        <a:t>Job Progress</a:t>
                      </a:r>
                      <a:endParaRPr lang="en-US" sz="1900" b="1" dirty="0"/>
                    </a:p>
                  </a:txBody>
                  <a:tcPr marL="121888" marR="121888"/>
                </a:tc>
                <a:tc>
                  <a:txBody>
                    <a:bodyPr/>
                    <a:lstStyle/>
                    <a:p>
                      <a:pPr marL="285750" indent="-285750">
                        <a:buFont typeface="Arial" pitchFamily="34" charset="0"/>
                        <a:buChar char="•"/>
                      </a:pPr>
                      <a:r>
                        <a:rPr lang="en-US" sz="1900" dirty="0" smtClean="0"/>
                        <a:t>Job progress dialog</a:t>
                      </a:r>
                      <a:r>
                        <a:rPr lang="en-US" sz="1900" baseline="0" dirty="0" smtClean="0"/>
                        <a:t> to show % done</a:t>
                      </a:r>
                    </a:p>
                    <a:p>
                      <a:pPr marL="285750" indent="-285750">
                        <a:buFont typeface="Arial" pitchFamily="34" charset="0"/>
                        <a:buChar char="•"/>
                      </a:pPr>
                      <a:r>
                        <a:rPr lang="en-US" sz="1900" baseline="0" dirty="0" smtClean="0"/>
                        <a:t>New API for applications to report custom status</a:t>
                      </a:r>
                    </a:p>
                    <a:p>
                      <a:pPr marL="285750" indent="-285750">
                        <a:buFont typeface="Arial" pitchFamily="34" charset="0"/>
                        <a:buChar char="•"/>
                      </a:pPr>
                      <a:r>
                        <a:rPr lang="en-US" sz="1900" baseline="0" dirty="0" smtClean="0"/>
                        <a:t>Task status and error rollup</a:t>
                      </a:r>
                      <a:endParaRPr lang="en-US" sz="1900" dirty="0"/>
                    </a:p>
                  </a:txBody>
                  <a:tcPr marL="121888" marR="121888"/>
                </a:tc>
              </a:tr>
              <a:tr h="1249680">
                <a:tc>
                  <a:txBody>
                    <a:bodyPr/>
                    <a:lstStyle/>
                    <a:p>
                      <a:r>
                        <a:rPr lang="en-US" sz="1900" b="1" dirty="0" smtClean="0"/>
                        <a:t>Errors </a:t>
                      </a:r>
                      <a:r>
                        <a:rPr lang="en-US" sz="1900" b="1" baseline="0" dirty="0" smtClean="0"/>
                        <a:t>and Tracing</a:t>
                      </a:r>
                      <a:endParaRPr lang="en-US" sz="1900" b="1" dirty="0"/>
                    </a:p>
                  </a:txBody>
                  <a:tcPr marL="121888" marR="121888"/>
                </a:tc>
                <a:tc>
                  <a:txBody>
                    <a:bodyPr/>
                    <a:lstStyle/>
                    <a:p>
                      <a:pPr marL="285750" indent="-285750">
                        <a:buFont typeface="Arial" pitchFamily="34" charset="0"/>
                        <a:buChar char="•"/>
                      </a:pPr>
                      <a:r>
                        <a:rPr lang="en-US" sz="1900" dirty="0" smtClean="0"/>
                        <a:t>Review</a:t>
                      </a:r>
                      <a:r>
                        <a:rPr lang="en-US" sz="1900" baseline="0" dirty="0" smtClean="0"/>
                        <a:t> of all error messages</a:t>
                      </a:r>
                    </a:p>
                    <a:p>
                      <a:pPr marL="285750" indent="-285750">
                        <a:buFont typeface="Arial" pitchFamily="34" charset="0"/>
                        <a:buChar char="•"/>
                      </a:pPr>
                      <a:r>
                        <a:rPr lang="en-US" sz="1900" baseline="0" dirty="0" smtClean="0"/>
                        <a:t>Deployment sub-status</a:t>
                      </a:r>
                    </a:p>
                    <a:p>
                      <a:pPr marL="285750" indent="-285750">
                        <a:buFont typeface="Arial" pitchFamily="34" charset="0"/>
                        <a:buChar char="•"/>
                      </a:pPr>
                      <a:r>
                        <a:rPr lang="en-US" sz="1900" baseline="0" dirty="0" smtClean="0"/>
                        <a:t>SOA tracing</a:t>
                      </a:r>
                    </a:p>
                    <a:p>
                      <a:pPr marL="285750" indent="-285750">
                        <a:buFont typeface="Arial" pitchFamily="34" charset="0"/>
                        <a:buChar char="•"/>
                      </a:pPr>
                      <a:r>
                        <a:rPr lang="en-US" sz="1900" baseline="0" dirty="0" smtClean="0"/>
                        <a:t>MPI and SOA debugging</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Anything Wrong?</a:t>
            </a:r>
            <a:endParaRPr lang="en-US" dirty="0"/>
          </a:p>
        </p:txBody>
      </p:sp>
      <p:graphicFrame>
        <p:nvGraphicFramePr>
          <p:cNvPr id="5" name="Content Placeholder 4"/>
          <p:cNvGraphicFramePr>
            <a:graphicFrameLocks noGrp="1"/>
          </p:cNvGraphicFramePr>
          <p:nvPr>
            <p:ph idx="1"/>
            <p:extLst/>
          </p:nvPr>
        </p:nvGraphicFramePr>
        <p:xfrm>
          <a:off x="508000" y="989013"/>
          <a:ext cx="11150600" cy="4511040"/>
        </p:xfrm>
        <a:graphic>
          <a:graphicData uri="http://schemas.openxmlformats.org/drawingml/2006/table">
            <a:tbl>
              <a:tblPr firstRow="1" bandRow="1">
                <a:tableStyleId>{5C22544A-7EE6-4342-B048-85BDC9FD1C3A}</a:tableStyleId>
              </a:tblPr>
              <a:tblGrid>
                <a:gridCol w="3569182"/>
                <a:gridCol w="75814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124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Diagnostics Framework</a:t>
                      </a:r>
                    </a:p>
                  </a:txBody>
                  <a:tcPr marL="121888" marR="121888"/>
                </a:tc>
                <a:tc>
                  <a:txBody>
                    <a:bodyPr/>
                    <a:lstStyle/>
                    <a:p>
                      <a:pPr marL="285750" indent="-285750">
                        <a:buFont typeface="Arial" pitchFamily="34" charset="0"/>
                        <a:buChar char="•"/>
                      </a:pPr>
                      <a:r>
                        <a:rPr lang="en-US" sz="1900" dirty="0" smtClean="0"/>
                        <a:t>Extensible diagnostics framework</a:t>
                      </a:r>
                    </a:p>
                    <a:p>
                      <a:pPr marL="285750" indent="-285750">
                        <a:buFont typeface="Arial" pitchFamily="34" charset="0"/>
                        <a:buChar char="•"/>
                      </a:pPr>
                      <a:r>
                        <a:rPr lang="en-US" sz="1900" dirty="0" smtClean="0"/>
                        <a:t>Write your tests in script or code</a:t>
                      </a:r>
                    </a:p>
                    <a:p>
                      <a:pPr marL="285750" indent="-285750">
                        <a:buFont typeface="Arial" pitchFamily="34" charset="0"/>
                        <a:buChar char="•"/>
                      </a:pPr>
                      <a:r>
                        <a:rPr lang="en-US" sz="1900" dirty="0" smtClean="0"/>
                        <a:t>We’re working with ISVs, networking vendors,</a:t>
                      </a:r>
                      <a:r>
                        <a:rPr lang="en-US" sz="1900" baseline="0" dirty="0" smtClean="0"/>
                        <a:t> and OEMs</a:t>
                      </a:r>
                    </a:p>
                    <a:p>
                      <a:pPr marL="285750" indent="-285750">
                        <a:buFont typeface="Arial" pitchFamily="34" charset="0"/>
                        <a:buChar char="•"/>
                      </a:pPr>
                      <a:r>
                        <a:rPr lang="en-US" sz="1900" baseline="0" dirty="0" smtClean="0"/>
                        <a:t>New diagnostics coming for SOA and networking</a:t>
                      </a:r>
                      <a:endParaRPr lang="en-US" sz="1900" dirty="0"/>
                    </a:p>
                  </a:txBody>
                  <a:tcPr marL="121888" marR="121888"/>
                </a:tc>
              </a:tr>
              <a:tr h="960120">
                <a:tc>
                  <a:txBody>
                    <a:bodyPr/>
                    <a:lstStyle/>
                    <a:p>
                      <a:r>
                        <a:rPr lang="en-US" sz="1900" b="1" dirty="0" smtClean="0"/>
                        <a:t>Job Progress</a:t>
                      </a:r>
                      <a:endParaRPr lang="en-US" sz="1900" b="1" dirty="0"/>
                    </a:p>
                  </a:txBody>
                  <a:tcPr marL="121888" marR="121888"/>
                </a:tc>
                <a:tc>
                  <a:txBody>
                    <a:bodyPr/>
                    <a:lstStyle/>
                    <a:p>
                      <a:pPr marL="285750" indent="-285750">
                        <a:buFont typeface="Arial" pitchFamily="34" charset="0"/>
                        <a:buChar char="•"/>
                      </a:pPr>
                      <a:r>
                        <a:rPr lang="en-US" sz="1900" dirty="0" smtClean="0"/>
                        <a:t>Job progress dialog</a:t>
                      </a:r>
                      <a:r>
                        <a:rPr lang="en-US" sz="1900" baseline="0" dirty="0" smtClean="0"/>
                        <a:t> to show % done</a:t>
                      </a:r>
                    </a:p>
                    <a:p>
                      <a:pPr marL="285750" indent="-285750">
                        <a:buFont typeface="Arial" pitchFamily="34" charset="0"/>
                        <a:buChar char="•"/>
                      </a:pPr>
                      <a:r>
                        <a:rPr lang="en-US" sz="1900" baseline="0" dirty="0" smtClean="0"/>
                        <a:t>New API for applications to report custom status</a:t>
                      </a:r>
                    </a:p>
                    <a:p>
                      <a:pPr marL="285750" indent="-285750">
                        <a:buFont typeface="Arial" pitchFamily="34" charset="0"/>
                        <a:buChar char="•"/>
                      </a:pPr>
                      <a:r>
                        <a:rPr lang="en-US" sz="1900" baseline="0" dirty="0" smtClean="0"/>
                        <a:t>Task status and error rollup</a:t>
                      </a:r>
                      <a:endParaRPr lang="en-US" sz="1900" dirty="0"/>
                    </a:p>
                  </a:txBody>
                  <a:tcPr marL="121888" marR="121888"/>
                </a:tc>
              </a:tr>
              <a:tr h="1249680">
                <a:tc>
                  <a:txBody>
                    <a:bodyPr/>
                    <a:lstStyle/>
                    <a:p>
                      <a:r>
                        <a:rPr lang="en-US" sz="1900" b="1" dirty="0" smtClean="0"/>
                        <a:t>Errors </a:t>
                      </a:r>
                      <a:r>
                        <a:rPr lang="en-US" sz="1900" b="1" baseline="0" dirty="0" smtClean="0"/>
                        <a:t>and Tracing</a:t>
                      </a:r>
                      <a:endParaRPr lang="en-US" sz="1900" b="1" dirty="0"/>
                    </a:p>
                  </a:txBody>
                  <a:tcPr marL="121888" marR="121888"/>
                </a:tc>
                <a:tc>
                  <a:txBody>
                    <a:bodyPr/>
                    <a:lstStyle/>
                    <a:p>
                      <a:pPr marL="285750" indent="-285750">
                        <a:buFont typeface="Arial" pitchFamily="34" charset="0"/>
                        <a:buChar char="•"/>
                      </a:pPr>
                      <a:r>
                        <a:rPr lang="en-US" sz="1900" dirty="0" smtClean="0"/>
                        <a:t>Review</a:t>
                      </a:r>
                      <a:r>
                        <a:rPr lang="en-US" sz="1900" baseline="0" dirty="0" smtClean="0"/>
                        <a:t> of all error messages</a:t>
                      </a:r>
                    </a:p>
                    <a:p>
                      <a:pPr marL="285750" indent="-285750">
                        <a:buFont typeface="Arial" pitchFamily="34" charset="0"/>
                        <a:buChar char="•"/>
                      </a:pPr>
                      <a:r>
                        <a:rPr lang="en-US" sz="1900" baseline="0" dirty="0" smtClean="0"/>
                        <a:t>Deployment sub-status</a:t>
                      </a:r>
                    </a:p>
                    <a:p>
                      <a:pPr marL="285750" indent="-285750">
                        <a:buFont typeface="Arial" pitchFamily="34" charset="0"/>
                        <a:buChar char="•"/>
                      </a:pPr>
                      <a:r>
                        <a:rPr lang="en-US" sz="1900" baseline="0" dirty="0" smtClean="0"/>
                        <a:t>SOA tracing</a:t>
                      </a:r>
                    </a:p>
                    <a:p>
                      <a:pPr marL="285750" indent="-285750">
                        <a:buFont typeface="Arial" pitchFamily="34" charset="0"/>
                        <a:buChar char="•"/>
                      </a:pPr>
                      <a:r>
                        <a:rPr lang="en-US" sz="1900" baseline="0" dirty="0" smtClean="0"/>
                        <a:t>MPI and SOA </a:t>
                      </a:r>
                      <a:r>
                        <a:rPr lang="en-US" sz="1900" baseline="0" dirty="0" err="1" smtClean="0"/>
                        <a:t>debbuging</a:t>
                      </a:r>
                      <a:endParaRPr lang="en-US" sz="1900" dirty="0"/>
                    </a:p>
                  </a:txBody>
                  <a:tcPr marL="121888" marR="121888"/>
                </a:tc>
              </a:tr>
              <a:tr h="670560">
                <a:tc>
                  <a:txBody>
                    <a:bodyPr/>
                    <a:lstStyle/>
                    <a:p>
                      <a:r>
                        <a:rPr lang="en-US" sz="1900" b="1" dirty="0" smtClean="0"/>
                        <a:t>Database Extensibility</a:t>
                      </a:r>
                      <a:endParaRPr lang="en-US" sz="1900" b="1" dirty="0"/>
                    </a:p>
                  </a:txBody>
                  <a:tcPr marL="121888" marR="121888"/>
                </a:tc>
                <a:tc>
                  <a:txBody>
                    <a:bodyPr/>
                    <a:lstStyle/>
                    <a:p>
                      <a:pPr marL="285750" indent="-285750">
                        <a:buFont typeface="Arial" pitchFamily="34" charset="0"/>
                        <a:buChar char="•"/>
                      </a:pPr>
                      <a:r>
                        <a:rPr lang="en-US" sz="1900" dirty="0" smtClean="0"/>
                        <a:t>Export job and task history for custom reporting</a:t>
                      </a:r>
                    </a:p>
                    <a:p>
                      <a:pPr marL="285750" indent="-285750">
                        <a:buFont typeface="Arial" pitchFamily="34" charset="0"/>
                        <a:buChar char="•"/>
                      </a:pPr>
                      <a:r>
                        <a:rPr lang="en-US" sz="1900" dirty="0" smtClean="0"/>
                        <a:t>Analysis wit</a:t>
                      </a:r>
                      <a:r>
                        <a:rPr lang="en-US" sz="1900" baseline="0" dirty="0" smtClean="0"/>
                        <a:t>h SQL Server Reporting, Excel, etc.</a:t>
                      </a:r>
                      <a:endParaRPr lang="en-US" sz="1900" dirty="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HPC </a:t>
            </a:r>
            <a:r>
              <a:rPr lang="en-AU" dirty="0" err="1" smtClean="0"/>
              <a:t>Cloudbursting</a:t>
            </a:r>
            <a:r>
              <a:rPr lang="en-AU" dirty="0" smtClean="0"/>
              <a:t> with Azure</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3190533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6038"/>
            <a:ext cx="8229600" cy="639762"/>
          </a:xfrm>
          <a:prstGeom prst="rect">
            <a:avLst/>
          </a:prstGeom>
        </p:spPr>
        <p:txBody>
          <a:bodyPr vert="horz" wrap="square" lIns="0" tIns="0" rIns="0" bIns="0" rtlCol="0" anchor="t">
            <a:spAutoFit/>
          </a:bodyPr>
          <a:lstStyle>
            <a:lvl1pPr algn="l" defTabSz="1218785" rtl="0" eaLnBrk="1" latinLnBrk="0" hangingPunct="1">
              <a:lnSpc>
                <a:spcPct val="90000"/>
              </a:lnSpc>
              <a:spcBef>
                <a:spcPct val="0"/>
              </a:spcBef>
              <a:buNone/>
              <a:defRPr lang="en-US" sz="5300" b="0" kern="1200" cap="none" spc="-20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b="1" smtClean="0">
                <a:solidFill>
                  <a:srgbClr val="FE5815"/>
                </a:solidFill>
                <a:latin typeface="Segoe UI" pitchFamily="34" charset="0"/>
                <a:cs typeface="Segoe UI" pitchFamily="34" charset="0"/>
              </a:rPr>
              <a:t>Windows HPC Server 2008 R2</a:t>
            </a:r>
            <a:endParaRPr lang="en-US" sz="3600" b="1">
              <a:solidFill>
                <a:srgbClr val="FE5815"/>
              </a:solidFill>
              <a:latin typeface="Segoe UI" pitchFamily="34" charset="0"/>
              <a:cs typeface="Segoe UI" pitchFamily="34" charset="0"/>
            </a:endParaRPr>
          </a:p>
        </p:txBody>
      </p:sp>
      <p:sp>
        <p:nvSpPr>
          <p:cNvPr id="5" name="Content Placeholder 2"/>
          <p:cNvSpPr txBox="1">
            <a:spLocks/>
          </p:cNvSpPr>
          <p:nvPr/>
        </p:nvSpPr>
        <p:spPr>
          <a:xfrm>
            <a:off x="685800" y="762000"/>
            <a:ext cx="7848600" cy="914400"/>
          </a:xfrm>
          <a:prstGeom prst="rect">
            <a:avLst/>
          </a:prstGeom>
        </p:spPr>
        <p:txBody>
          <a:bodyPr/>
          <a:lstStyle>
            <a:lvl1pPr marL="613650" indent="-613650" algn="l" defTabSz="1218785" rtl="0" eaLnBrk="1" latinLnBrk="0" hangingPunct="1">
              <a:lnSpc>
                <a:spcPct val="90000"/>
              </a:lnSpc>
              <a:spcBef>
                <a:spcPct val="20000"/>
              </a:spcBef>
              <a:buSzPct val="100000"/>
              <a:buFontTx/>
              <a:buBlip>
                <a:blip r:embed="rId2"/>
              </a:buBlip>
              <a:defRPr lang="en-US" sz="3700" kern="1200" dirty="0" smtClean="0">
                <a:gradFill>
                  <a:gsLst>
                    <a:gs pos="0">
                      <a:schemeClr val="tx1"/>
                    </a:gs>
                    <a:gs pos="86000">
                      <a:schemeClr val="tx1"/>
                    </a:gs>
                  </a:gsLst>
                  <a:lin ang="0" scaled="0"/>
                </a:gradFill>
                <a:latin typeface="+mj-lt"/>
                <a:ea typeface="+mn-ea"/>
                <a:cs typeface="+mn-cs"/>
              </a:defRPr>
            </a:lvl1pPr>
            <a:lvl2pPr marL="1140542" indent="-526893" algn="l" defTabSz="1218785" rtl="0" eaLnBrk="1" latinLnBrk="0" hangingPunct="1">
              <a:lnSpc>
                <a:spcPct val="90000"/>
              </a:lnSpc>
              <a:spcBef>
                <a:spcPct val="20000"/>
              </a:spcBef>
              <a:buSzPct val="100000"/>
              <a:buFontTx/>
              <a:buBlip>
                <a:blip r:embed="rId2"/>
              </a:buBlip>
              <a:defRPr lang="en-US" sz="3500" kern="1200" dirty="0" smtClean="0">
                <a:gradFill>
                  <a:gsLst>
                    <a:gs pos="0">
                      <a:schemeClr val="tx1"/>
                    </a:gs>
                    <a:gs pos="86000">
                      <a:schemeClr val="tx1"/>
                    </a:gs>
                  </a:gsLst>
                  <a:lin ang="0" scaled="0"/>
                </a:gradFill>
                <a:latin typeface="+mj-lt"/>
                <a:ea typeface="+mn-ea"/>
                <a:cs typeface="+mn-cs"/>
              </a:defRPr>
            </a:lvl2pPr>
            <a:lvl3pPr marL="1678014" indent="-537473" algn="l" defTabSz="1218785" rtl="0" eaLnBrk="1" latinLnBrk="0" hangingPunct="1">
              <a:lnSpc>
                <a:spcPct val="90000"/>
              </a:lnSpc>
              <a:spcBef>
                <a:spcPct val="20000"/>
              </a:spcBef>
              <a:buSzPct val="100000"/>
              <a:buFontTx/>
              <a:buBlip>
                <a:blip r:embed="rId2"/>
              </a:buBlip>
              <a:defRPr lang="en-US" sz="3200" kern="1200" dirty="0" smtClean="0">
                <a:gradFill>
                  <a:gsLst>
                    <a:gs pos="0">
                      <a:schemeClr val="tx1"/>
                    </a:gs>
                    <a:gs pos="86000">
                      <a:schemeClr val="tx1"/>
                    </a:gs>
                  </a:gsLst>
                  <a:lin ang="0" scaled="0"/>
                </a:gradFill>
                <a:latin typeface="+mj-lt"/>
                <a:ea typeface="+mn-ea"/>
                <a:cs typeface="+mn-cs"/>
              </a:defRPr>
            </a:lvl3pPr>
            <a:lvl4pPr marL="2139308" indent="-461295" algn="l" defTabSz="1218785" rtl="0" eaLnBrk="1" latinLnBrk="0" hangingPunct="1">
              <a:lnSpc>
                <a:spcPct val="90000"/>
              </a:lnSpc>
              <a:spcBef>
                <a:spcPct val="20000"/>
              </a:spcBef>
              <a:buSzPct val="100000"/>
              <a:buFontTx/>
              <a:buBlip>
                <a:blip r:embed="rId2"/>
              </a:buBlip>
              <a:defRPr lang="en-US" sz="2900" kern="1200" dirty="0" smtClean="0">
                <a:gradFill>
                  <a:gsLst>
                    <a:gs pos="0">
                      <a:schemeClr val="tx1"/>
                    </a:gs>
                    <a:gs pos="86000">
                      <a:schemeClr val="tx1"/>
                    </a:gs>
                  </a:gsLst>
                  <a:lin ang="0" scaled="0"/>
                </a:gradFill>
                <a:latin typeface="+mj-lt"/>
                <a:ea typeface="+mn-ea"/>
                <a:cs typeface="+mn-cs"/>
              </a:defRPr>
            </a:lvl4pPr>
            <a:lvl5pPr marL="2587908" indent="-448599" algn="l" defTabSz="1218785" rtl="0" eaLnBrk="1" latinLnBrk="0" hangingPunct="1">
              <a:lnSpc>
                <a:spcPct val="90000"/>
              </a:lnSpc>
              <a:spcBef>
                <a:spcPct val="20000"/>
              </a:spcBef>
              <a:buSzPct val="100000"/>
              <a:buFontTx/>
              <a:buBlip>
                <a:blip r:embed="rId2"/>
              </a:buBlip>
              <a:defRPr lang="en-US" sz="2700" kern="1200" dirty="0">
                <a:gradFill>
                  <a:gsLst>
                    <a:gs pos="0">
                      <a:schemeClr val="tx1"/>
                    </a:gs>
                    <a:gs pos="86000">
                      <a:schemeClr val="tx1"/>
                    </a:gs>
                  </a:gsLst>
                  <a:lin ang="0" scaled="0"/>
                </a:gradFill>
                <a:latin typeface="+mj-lt"/>
                <a:ea typeface="+mn-ea"/>
                <a:cs typeface="+mn-cs"/>
              </a:defRPr>
            </a:lvl5pPr>
            <a:lvl6pPr marL="3351660"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53"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47"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840" indent="-304696" algn="l" defTabSz="12187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algn="ctr">
              <a:buFontTx/>
              <a:buNone/>
            </a:pPr>
            <a:r>
              <a:rPr lang="en-AU" sz="2400" smtClean="0">
                <a:gradFill>
                  <a:gsLst>
                    <a:gs pos="0">
                      <a:schemeClr val="tx1"/>
                    </a:gs>
                    <a:gs pos="86000">
                      <a:schemeClr val="tx1"/>
                    </a:gs>
                  </a:gsLst>
                  <a:lin ang="5400000" scaled="0"/>
                </a:gradFill>
                <a:effectLst>
                  <a:outerShdw blurRad="63500" algn="ctr" rotWithShape="0">
                    <a:schemeClr val="tx1">
                      <a:alpha val="60000"/>
                    </a:schemeClr>
                  </a:outerShdw>
                </a:effectLst>
              </a:rPr>
              <a:t>Complete, integrated HPC stack for all* parallel cluster applications:</a:t>
            </a:r>
            <a:endParaRPr lang="en-AU" sz="240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6" name="Rounded Rectangle 5"/>
          <p:cNvSpPr/>
          <p:nvPr/>
        </p:nvSpPr>
        <p:spPr>
          <a:xfrm>
            <a:off x="3543300" y="3276600"/>
            <a:ext cx="2133600" cy="1828800"/>
          </a:xfrm>
          <a:prstGeom prst="roundRect">
            <a:avLst/>
          </a:prstGeom>
          <a:gradFill flip="none" rotWithShape="1">
            <a:gsLst>
              <a:gs pos="0">
                <a:srgbClr val="16A5D9"/>
              </a:gs>
              <a:gs pos="100000">
                <a:srgbClr val="034694"/>
              </a:gs>
              <a:gs pos="61000">
                <a:srgbClr val="03469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7" name="Picture 4" descr="C:\Images\Illustration - Misc Hardware\XML Icons\PC blank screen.png"/>
          <p:cNvPicPr>
            <a:picLocks noChangeAspect="1" noChangeArrowheads="1"/>
          </p:cNvPicPr>
          <p:nvPr/>
        </p:nvPicPr>
        <p:blipFill>
          <a:blip r:embed="rId3" cstate="screen"/>
          <a:srcRect/>
          <a:stretch>
            <a:fillRect/>
          </a:stretch>
        </p:blipFill>
        <p:spPr bwMode="auto">
          <a:xfrm>
            <a:off x="761239" y="4648200"/>
            <a:ext cx="915922" cy="914400"/>
          </a:xfrm>
          <a:prstGeom prst="rect">
            <a:avLst/>
          </a:prstGeom>
          <a:noFill/>
        </p:spPr>
      </p:pic>
      <p:cxnSp>
        <p:nvCxnSpPr>
          <p:cNvPr id="8" name="Elbow Connector 43"/>
          <p:cNvCxnSpPr>
            <a:endCxn id="6" idx="1"/>
          </p:cNvCxnSpPr>
          <p:nvPr/>
        </p:nvCxnSpPr>
        <p:spPr>
          <a:xfrm>
            <a:off x="1219200" y="4191000"/>
            <a:ext cx="2324100" cy="1588"/>
          </a:xfrm>
          <a:prstGeom prst="bentConnector3">
            <a:avLst>
              <a:gd name="adj1" fmla="val 50000"/>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98537" y="2219980"/>
            <a:ext cx="1762496" cy="369332"/>
          </a:xfrm>
          <a:prstGeom prst="rect">
            <a:avLst/>
          </a:prstGeom>
          <a:noFill/>
        </p:spPr>
        <p:txBody>
          <a:bodyPr wrap="square" rtlCol="0">
            <a:spAutoFit/>
          </a:bodyPr>
          <a:lstStyle/>
          <a:p>
            <a:pPr algn="ctr">
              <a:buNone/>
            </a:pPr>
            <a:r>
              <a:rPr lang="en-US" b="1" dirty="0" smtClean="0">
                <a:latin typeface="Calibri" pitchFamily="34" charset="0"/>
              </a:rPr>
              <a:t>Compute Nodes</a:t>
            </a:r>
            <a:endParaRPr lang="en-US" b="1" dirty="0">
              <a:latin typeface="Calibri" pitchFamily="34" charset="0"/>
            </a:endParaRPr>
          </a:p>
        </p:txBody>
      </p:sp>
      <p:sp>
        <p:nvSpPr>
          <p:cNvPr id="10" name="TextBox 9"/>
          <p:cNvSpPr txBox="1"/>
          <p:nvPr/>
        </p:nvSpPr>
        <p:spPr>
          <a:xfrm>
            <a:off x="457200" y="2176046"/>
            <a:ext cx="1524000" cy="338554"/>
          </a:xfrm>
          <a:prstGeom prst="rect">
            <a:avLst/>
          </a:prstGeom>
          <a:noFill/>
        </p:spPr>
        <p:txBody>
          <a:bodyPr wrap="square" rtlCol="0">
            <a:spAutoFit/>
          </a:bodyPr>
          <a:lstStyle/>
          <a:p>
            <a:pPr algn="ctr">
              <a:buNone/>
            </a:pPr>
            <a:r>
              <a:rPr lang="en-US" sz="1600" b="1" dirty="0" smtClean="0">
                <a:latin typeface="Calibri" pitchFamily="34" charset="0"/>
              </a:rPr>
              <a:t>HPC Clients</a:t>
            </a:r>
            <a:endParaRPr lang="en-US" sz="1600" b="1" dirty="0">
              <a:latin typeface="Calibri" pitchFamily="34" charset="0"/>
            </a:endParaRPr>
          </a:p>
        </p:txBody>
      </p:sp>
      <p:cxnSp>
        <p:nvCxnSpPr>
          <p:cNvPr id="11" name="Elbow Connector 43"/>
          <p:cNvCxnSpPr>
            <a:stCxn id="6" idx="3"/>
          </p:cNvCxnSpPr>
          <p:nvPr/>
        </p:nvCxnSpPr>
        <p:spPr>
          <a:xfrm>
            <a:off x="5676900" y="4191000"/>
            <a:ext cx="1333500" cy="1588"/>
          </a:xfrm>
          <a:prstGeom prst="bentConnector3">
            <a:avLst>
              <a:gd name="adj1" fmla="val 50000"/>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200" y="3833336"/>
            <a:ext cx="940001" cy="738664"/>
          </a:xfrm>
          <a:prstGeom prst="rect">
            <a:avLst/>
          </a:prstGeom>
          <a:noFill/>
        </p:spPr>
        <p:txBody>
          <a:bodyPr wrap="none" rtlCol="0">
            <a:spAutoFit/>
          </a:bodyPr>
          <a:lstStyle/>
          <a:p>
            <a:pPr algn="ctr"/>
            <a:r>
              <a:rPr lang="en-US" sz="1400" b="1" dirty="0" smtClean="0">
                <a:solidFill>
                  <a:schemeClr val="tx2"/>
                </a:solidFill>
              </a:rPr>
              <a:t>Jobs</a:t>
            </a:r>
          </a:p>
          <a:p>
            <a:pPr algn="ctr"/>
            <a:endParaRPr lang="en-US" sz="1400" b="1" dirty="0" smtClean="0">
              <a:solidFill>
                <a:schemeClr val="tx2"/>
              </a:solidFill>
            </a:endParaRPr>
          </a:p>
          <a:p>
            <a:pPr algn="ctr"/>
            <a:r>
              <a:rPr lang="en-US" sz="1400" b="1" dirty="0" smtClean="0">
                <a:solidFill>
                  <a:schemeClr val="tx2"/>
                </a:solidFill>
              </a:rPr>
              <a:t>Requests</a:t>
            </a:r>
            <a:endParaRPr lang="en-US" sz="1400" b="1" dirty="0">
              <a:solidFill>
                <a:schemeClr val="tx2"/>
              </a:solidFill>
            </a:endParaRPr>
          </a:p>
        </p:txBody>
      </p:sp>
      <p:sp>
        <p:nvSpPr>
          <p:cNvPr id="13" name="TextBox 12"/>
          <p:cNvSpPr txBox="1"/>
          <p:nvPr/>
        </p:nvSpPr>
        <p:spPr>
          <a:xfrm>
            <a:off x="3646311" y="3426023"/>
            <a:ext cx="1927579" cy="307777"/>
          </a:xfrm>
          <a:prstGeom prst="rect">
            <a:avLst/>
          </a:prstGeom>
          <a:noFill/>
        </p:spPr>
        <p:txBody>
          <a:bodyPr wrap="none" rtlCol="0">
            <a:spAutoFit/>
          </a:bodyPr>
          <a:lstStyle/>
          <a:p>
            <a:r>
              <a:rPr lang="en-US" sz="1400" dirty="0" smtClean="0">
                <a:solidFill>
                  <a:schemeClr val="bg1"/>
                </a:solidFill>
              </a:rPr>
              <a:t>Head &amp; Broker Nodes</a:t>
            </a:r>
            <a:endParaRPr lang="en-US" sz="1400" dirty="0">
              <a:solidFill>
                <a:schemeClr val="bg1"/>
              </a:solidFill>
            </a:endParaRPr>
          </a:p>
        </p:txBody>
      </p:sp>
      <p:pic>
        <p:nvPicPr>
          <p:cNvPr id="14" name="Picture 4" descr="C:\Images\Illustration - Misc Hardware\XML Icons\PC blank screen.png"/>
          <p:cNvPicPr>
            <a:picLocks noChangeAspect="1" noChangeArrowheads="1"/>
          </p:cNvPicPr>
          <p:nvPr/>
        </p:nvPicPr>
        <p:blipFill>
          <a:blip r:embed="rId3" cstate="screen"/>
          <a:srcRect/>
          <a:stretch>
            <a:fillRect/>
          </a:stretch>
        </p:blipFill>
        <p:spPr bwMode="auto">
          <a:xfrm>
            <a:off x="761239" y="3733800"/>
            <a:ext cx="915922" cy="914400"/>
          </a:xfrm>
          <a:prstGeom prst="rect">
            <a:avLst/>
          </a:prstGeom>
          <a:noFill/>
        </p:spPr>
      </p:pic>
      <p:pic>
        <p:nvPicPr>
          <p:cNvPr id="15" name="Picture 4" descr="C:\Images\Illustration - Misc Hardware\XML Icons\PC blank screen.png"/>
          <p:cNvPicPr>
            <a:picLocks noChangeAspect="1" noChangeArrowheads="1"/>
          </p:cNvPicPr>
          <p:nvPr/>
        </p:nvPicPr>
        <p:blipFill>
          <a:blip r:embed="rId3" cstate="screen"/>
          <a:srcRect/>
          <a:stretch>
            <a:fillRect/>
          </a:stretch>
        </p:blipFill>
        <p:spPr bwMode="auto">
          <a:xfrm>
            <a:off x="761239" y="2743200"/>
            <a:ext cx="915922" cy="914400"/>
          </a:xfrm>
          <a:prstGeom prst="rect">
            <a:avLst/>
          </a:prstGeom>
          <a:noFill/>
        </p:spPr>
      </p:pic>
      <p:pic>
        <p:nvPicPr>
          <p:cNvPr id="16" name="Picture 2" descr="\\eventsql\dvd\Online_ART\DVD_ART36\Artwork_Imagery\Icons - Illustrations\_ VISTA STYL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490" y="4000115"/>
            <a:ext cx="751644" cy="7516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ventsql\dvd\Online_ART\DVD_ART36\Artwork_Imagery\Icons - Illustrations\_ VISTA STYL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456" y="3783258"/>
            <a:ext cx="751644" cy="7516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ata"/>
          <p:cNvPicPr>
            <a:picLocks noChangeAspect="1" noChangeArrowheads="1"/>
          </p:cNvPicPr>
          <p:nvPr/>
        </p:nvPicPr>
        <p:blipFill>
          <a:blip r:embed="rId5" cstate="screen"/>
          <a:srcRect/>
          <a:stretch>
            <a:fillRect/>
          </a:stretch>
        </p:blipFill>
        <p:spPr bwMode="auto">
          <a:xfrm>
            <a:off x="4943312" y="4419600"/>
            <a:ext cx="238288" cy="285946"/>
          </a:xfrm>
          <a:prstGeom prst="rect">
            <a:avLst/>
          </a:prstGeom>
          <a:noFill/>
          <a:ln w="9525">
            <a:noFill/>
            <a:miter lim="800000"/>
            <a:headEnd/>
            <a:tailEnd/>
          </a:ln>
        </p:spPr>
      </p:pic>
      <p:pic>
        <p:nvPicPr>
          <p:cNvPr id="19" name="Picture 3"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42257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4110358"/>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398892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385891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373631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3620938"/>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349950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6" y="336949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5" y="324438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5" y="3129007"/>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5" y="3007569"/>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895" y="287756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446358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4348207"/>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4226769"/>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409676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397416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3858787"/>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3737349"/>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7" y="360734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6" y="3482229"/>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6" y="336685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6" y="3245418"/>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eventsql\dvd\Online_ART\DVD_ART36\Artwork_Imagery\Icons - Illustrations\_ VIRTUALIZATION ICONS\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96" y="3115414"/>
            <a:ext cx="963903" cy="64182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52400" y="5943600"/>
            <a:ext cx="5598264" cy="338554"/>
          </a:xfrm>
          <a:prstGeom prst="rect">
            <a:avLst/>
          </a:prstGeom>
          <a:noFill/>
        </p:spPr>
        <p:txBody>
          <a:bodyPr wrap="none" rtlCol="0">
            <a:spAutoFit/>
          </a:bodyPr>
          <a:lstStyle/>
          <a:p>
            <a:r>
              <a:rPr lang="en-US" sz="1600" b="1" dirty="0" smtClean="0"/>
              <a:t>* All: MPI, SOA, Batch, Interactive, Parametric sweeps. …</a:t>
            </a:r>
            <a:endParaRPr lang="en-US" sz="1600" b="1" dirty="0"/>
          </a:p>
        </p:txBody>
      </p:sp>
    </p:spTree>
    <p:extLst>
      <p:ext uri="{BB962C8B-B14F-4D97-AF65-F5344CB8AC3E}">
        <p14:creationId xmlns:p14="http://schemas.microsoft.com/office/powerpoint/2010/main" val="38927138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752600"/>
            <a:ext cx="2590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46038"/>
            <a:ext cx="8229600" cy="715962"/>
          </a:xfrm>
        </p:spPr>
        <p:txBody>
          <a:bodyPr/>
          <a:lstStyle/>
          <a:p>
            <a:pPr algn="l"/>
            <a:r>
              <a:rPr lang="en-US" sz="3600" b="1" dirty="0" smtClean="0">
                <a:solidFill>
                  <a:srgbClr val="FE5815"/>
                </a:solidFill>
                <a:latin typeface="Segoe UI" pitchFamily="34" charset="0"/>
                <a:cs typeface="Segoe UI" pitchFamily="34" charset="0"/>
              </a:rPr>
              <a:t>HPC on Windows Azure</a:t>
            </a:r>
            <a:endParaRPr lang="en-US" sz="3600" b="1" dirty="0">
              <a:solidFill>
                <a:srgbClr val="FE5815"/>
              </a:solidFill>
              <a:latin typeface="Segoe UI" pitchFamily="34" charset="0"/>
              <a:cs typeface="Segoe UI" pitchFamily="34" charset="0"/>
            </a:endParaRPr>
          </a:p>
        </p:txBody>
      </p:sp>
      <p:sp>
        <p:nvSpPr>
          <p:cNvPr id="6" name="TextBox 5"/>
          <p:cNvSpPr txBox="1"/>
          <p:nvPr/>
        </p:nvSpPr>
        <p:spPr>
          <a:xfrm>
            <a:off x="685800" y="838200"/>
            <a:ext cx="7848600" cy="830997"/>
          </a:xfrm>
          <a:prstGeom prst="rect">
            <a:avLst/>
          </a:prstGeom>
          <a:noFill/>
        </p:spPr>
        <p:txBody>
          <a:bodyPr wrap="square" rtlCol="0">
            <a:spAutoFit/>
          </a:bodyPr>
          <a:lstStyle/>
          <a:p>
            <a:pPr indent="-342900" algn="ctr">
              <a:spcBef>
                <a:spcPct val="20000"/>
              </a:spcBef>
            </a:pPr>
            <a:r>
              <a:rPr lang="en-US" sz="2400" dirty="0" smtClean="0">
                <a:gradFill>
                  <a:gsLst>
                    <a:gs pos="0">
                      <a:schemeClr val="tx1"/>
                    </a:gs>
                    <a:gs pos="86000">
                      <a:schemeClr val="tx1"/>
                    </a:gs>
                  </a:gsLst>
                  <a:lin ang="5400000" scaled="0"/>
                </a:gradFill>
                <a:effectLst>
                  <a:outerShdw blurRad="63500" algn="ctr" rotWithShape="0">
                    <a:schemeClr val="tx1">
                      <a:alpha val="60000"/>
                    </a:schemeClr>
                  </a:outerShdw>
                </a:effectLst>
              </a:rPr>
              <a:t>Use Windows Azure as compute nodes to run Windows HPC Server Jobs (unchanged)</a:t>
            </a:r>
            <a:endParaRPr lang="en-US" sz="2400" dirty="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7" name="Rounded Rectangle 6"/>
          <p:cNvSpPr/>
          <p:nvPr/>
        </p:nvSpPr>
        <p:spPr>
          <a:xfrm>
            <a:off x="3543300" y="3014246"/>
            <a:ext cx="2133600" cy="1828800"/>
          </a:xfrm>
          <a:prstGeom prst="roundRect">
            <a:avLst/>
          </a:prstGeom>
          <a:gradFill flip="none" rotWithShape="1">
            <a:gsLst>
              <a:gs pos="0">
                <a:srgbClr val="16A5D9"/>
              </a:gs>
              <a:gs pos="100000">
                <a:srgbClr val="034694"/>
              </a:gs>
              <a:gs pos="61000">
                <a:srgbClr val="03469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8" name="TextBox 7"/>
          <p:cNvSpPr txBox="1"/>
          <p:nvPr/>
        </p:nvSpPr>
        <p:spPr>
          <a:xfrm>
            <a:off x="1752600" y="3667036"/>
            <a:ext cx="940001" cy="600164"/>
          </a:xfrm>
          <a:prstGeom prst="rect">
            <a:avLst/>
          </a:prstGeom>
          <a:noFill/>
        </p:spPr>
        <p:txBody>
          <a:bodyPr wrap="square" rtlCol="0">
            <a:spAutoFit/>
          </a:bodyPr>
          <a:lstStyle/>
          <a:p>
            <a:pPr algn="ctr">
              <a:spcBef>
                <a:spcPts val="600"/>
              </a:spcBef>
            </a:pPr>
            <a:r>
              <a:rPr lang="en-US" sz="1400" b="1" dirty="0" smtClean="0">
                <a:solidFill>
                  <a:schemeClr val="tx2"/>
                </a:solidFill>
              </a:rPr>
              <a:t>Jobs</a:t>
            </a:r>
          </a:p>
          <a:p>
            <a:pPr algn="ctr">
              <a:spcBef>
                <a:spcPts val="600"/>
              </a:spcBef>
            </a:pPr>
            <a:r>
              <a:rPr lang="en-US" sz="1400" b="1" dirty="0" smtClean="0">
                <a:solidFill>
                  <a:schemeClr val="tx2"/>
                </a:solidFill>
              </a:rPr>
              <a:t>Requests</a:t>
            </a:r>
            <a:endParaRPr lang="en-US" sz="1400" b="1" dirty="0">
              <a:solidFill>
                <a:schemeClr val="tx2"/>
              </a:solidFill>
            </a:endParaRPr>
          </a:p>
        </p:txBody>
      </p:sp>
      <p:sp>
        <p:nvSpPr>
          <p:cNvPr id="9" name="TextBox 8"/>
          <p:cNvSpPr txBox="1"/>
          <p:nvPr/>
        </p:nvSpPr>
        <p:spPr>
          <a:xfrm>
            <a:off x="3646311" y="3163669"/>
            <a:ext cx="1927579" cy="307777"/>
          </a:xfrm>
          <a:prstGeom prst="rect">
            <a:avLst/>
          </a:prstGeom>
          <a:noFill/>
        </p:spPr>
        <p:txBody>
          <a:bodyPr wrap="square" rtlCol="0">
            <a:spAutoFit/>
          </a:bodyPr>
          <a:lstStyle/>
          <a:p>
            <a:r>
              <a:rPr lang="en-US" sz="1400" dirty="0" smtClean="0">
                <a:solidFill>
                  <a:schemeClr val="bg1"/>
                </a:solidFill>
              </a:rPr>
              <a:t>Head &amp; Broker Nodes</a:t>
            </a:r>
            <a:endParaRPr lang="en-US" sz="1400" dirty="0">
              <a:solidFill>
                <a:schemeClr val="bg1"/>
              </a:solidFill>
            </a:endParaRPr>
          </a:p>
        </p:txBody>
      </p:sp>
      <p:sp>
        <p:nvSpPr>
          <p:cNvPr id="10" name="TextBox 9"/>
          <p:cNvSpPr txBox="1"/>
          <p:nvPr/>
        </p:nvSpPr>
        <p:spPr>
          <a:xfrm>
            <a:off x="3928150" y="4535269"/>
            <a:ext cx="1363900" cy="307777"/>
          </a:xfrm>
          <a:prstGeom prst="rect">
            <a:avLst/>
          </a:prstGeom>
          <a:noFill/>
        </p:spPr>
        <p:txBody>
          <a:bodyPr wrap="square" rtlCol="0">
            <a:spAutoFit/>
          </a:bodyPr>
          <a:lstStyle/>
          <a:p>
            <a:r>
              <a:rPr lang="en-US" sz="1400" dirty="0" smtClean="0">
                <a:solidFill>
                  <a:schemeClr val="bg1"/>
                </a:solidFill>
              </a:rPr>
              <a:t>Azure Gateway</a:t>
            </a:r>
            <a:endParaRPr lang="en-US" sz="1400" dirty="0">
              <a:solidFill>
                <a:schemeClr val="bg1"/>
              </a:solidFill>
            </a:endParaRPr>
          </a:p>
        </p:txBody>
      </p:sp>
      <p:sp>
        <p:nvSpPr>
          <p:cNvPr id="11" name="TextBox 10"/>
          <p:cNvSpPr txBox="1"/>
          <p:nvPr/>
        </p:nvSpPr>
        <p:spPr>
          <a:xfrm>
            <a:off x="7554543" y="2362200"/>
            <a:ext cx="675057" cy="338554"/>
          </a:xfrm>
          <a:prstGeom prst="rect">
            <a:avLst/>
          </a:prstGeom>
          <a:noFill/>
        </p:spPr>
        <p:txBody>
          <a:bodyPr wrap="none" rtlCol="0">
            <a:spAutoFit/>
          </a:bodyPr>
          <a:lstStyle/>
          <a:p>
            <a:pPr algn="ctr"/>
            <a:r>
              <a:rPr lang="en-US" sz="1600" b="1" dirty="0">
                <a:solidFill>
                  <a:srgbClr val="002060"/>
                </a:solidFill>
                <a:latin typeface="Calibri" pitchFamily="34" charset="0"/>
              </a:rPr>
              <a:t>Azure</a:t>
            </a:r>
          </a:p>
        </p:txBody>
      </p:sp>
      <p:pic>
        <p:nvPicPr>
          <p:cNvPr id="12" name="Picture 4" descr="C:\Images\Illustration - Misc Hardware\XML Icons\PC blank screen.png"/>
          <p:cNvPicPr>
            <a:picLocks noChangeAspect="1" noChangeArrowheads="1"/>
          </p:cNvPicPr>
          <p:nvPr/>
        </p:nvPicPr>
        <p:blipFill>
          <a:blip r:embed="rId4" cstate="screen"/>
          <a:srcRect/>
          <a:stretch>
            <a:fillRect/>
          </a:stretch>
        </p:blipFill>
        <p:spPr bwMode="auto">
          <a:xfrm>
            <a:off x="685039" y="4495800"/>
            <a:ext cx="915922" cy="914400"/>
          </a:xfrm>
          <a:prstGeom prst="rect">
            <a:avLst/>
          </a:prstGeom>
          <a:noFill/>
        </p:spPr>
      </p:pic>
      <p:sp>
        <p:nvSpPr>
          <p:cNvPr id="13" name="TextBox 12"/>
          <p:cNvSpPr txBox="1"/>
          <p:nvPr/>
        </p:nvSpPr>
        <p:spPr>
          <a:xfrm>
            <a:off x="457200" y="2133600"/>
            <a:ext cx="1524000" cy="338554"/>
          </a:xfrm>
          <a:prstGeom prst="rect">
            <a:avLst/>
          </a:prstGeom>
          <a:noFill/>
        </p:spPr>
        <p:txBody>
          <a:bodyPr wrap="square" rtlCol="0">
            <a:spAutoFit/>
          </a:bodyPr>
          <a:lstStyle/>
          <a:p>
            <a:pPr algn="ctr">
              <a:buNone/>
            </a:pPr>
            <a:r>
              <a:rPr lang="en-US" sz="1600" b="1" dirty="0" smtClean="0">
                <a:latin typeface="Calibri" pitchFamily="34" charset="0"/>
              </a:rPr>
              <a:t>HPC Clients</a:t>
            </a:r>
            <a:endParaRPr lang="en-US" sz="1600" b="1" dirty="0">
              <a:latin typeface="Calibri" pitchFamily="34" charset="0"/>
            </a:endParaRPr>
          </a:p>
        </p:txBody>
      </p:sp>
      <p:pic>
        <p:nvPicPr>
          <p:cNvPr id="14" name="Picture 4" descr="C:\Images\Illustration - Misc Hardware\XML Icons\PC blank screen.png"/>
          <p:cNvPicPr>
            <a:picLocks noChangeAspect="1" noChangeArrowheads="1"/>
          </p:cNvPicPr>
          <p:nvPr/>
        </p:nvPicPr>
        <p:blipFill>
          <a:blip r:embed="rId4" cstate="screen"/>
          <a:srcRect/>
          <a:stretch>
            <a:fillRect/>
          </a:stretch>
        </p:blipFill>
        <p:spPr bwMode="auto">
          <a:xfrm>
            <a:off x="685039" y="3471446"/>
            <a:ext cx="915922" cy="914400"/>
          </a:xfrm>
          <a:prstGeom prst="rect">
            <a:avLst/>
          </a:prstGeom>
          <a:noFill/>
        </p:spPr>
      </p:pic>
      <p:pic>
        <p:nvPicPr>
          <p:cNvPr id="15" name="Picture 4" descr="C:\Images\Illustration - Misc Hardware\XML Icons\PC blank screen.png"/>
          <p:cNvPicPr>
            <a:picLocks noChangeAspect="1" noChangeArrowheads="1"/>
          </p:cNvPicPr>
          <p:nvPr/>
        </p:nvPicPr>
        <p:blipFill>
          <a:blip r:embed="rId4" cstate="screen"/>
          <a:srcRect/>
          <a:stretch>
            <a:fillRect/>
          </a:stretch>
        </p:blipFill>
        <p:spPr bwMode="auto">
          <a:xfrm>
            <a:off x="685039" y="2514600"/>
            <a:ext cx="915922" cy="914400"/>
          </a:xfrm>
          <a:prstGeom prst="rect">
            <a:avLst/>
          </a:prstGeom>
          <a:noFill/>
        </p:spPr>
      </p:pic>
      <p:cxnSp>
        <p:nvCxnSpPr>
          <p:cNvPr id="16" name="Straight Arrow Connector 15"/>
          <p:cNvCxnSpPr>
            <a:stCxn id="14" idx="3"/>
            <a:endCxn id="7" idx="1"/>
          </p:cNvCxnSpPr>
          <p:nvPr/>
        </p:nvCxnSpPr>
        <p:spPr>
          <a:xfrm>
            <a:off x="1600961" y="3928646"/>
            <a:ext cx="1942339"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eventsql\dvd\Online_ART\DVD_ART36\Artwork_Imagery\Icons - Illustrations\_ VISTA STYL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490" y="3667956"/>
            <a:ext cx="751644" cy="7516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ventsql\dvd\Online_ART\DVD_ART36\Artwork_Imagery\Icons - Illustrations\_ VISTA STYL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8456" y="3451099"/>
            <a:ext cx="751644" cy="7516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ata"/>
          <p:cNvPicPr>
            <a:picLocks noChangeAspect="1" noChangeArrowheads="1"/>
          </p:cNvPicPr>
          <p:nvPr/>
        </p:nvPicPr>
        <p:blipFill>
          <a:blip r:embed="rId6" cstate="screen"/>
          <a:srcRect/>
          <a:stretch>
            <a:fillRect/>
          </a:stretch>
        </p:blipFill>
        <p:spPr bwMode="auto">
          <a:xfrm>
            <a:off x="4943312" y="4087441"/>
            <a:ext cx="238288" cy="285946"/>
          </a:xfrm>
          <a:prstGeom prst="rect">
            <a:avLst/>
          </a:prstGeom>
          <a:noFill/>
          <a:ln w="9525">
            <a:noFill/>
            <a:miter lim="800000"/>
            <a:headEnd/>
            <a:tailEnd/>
          </a:ln>
        </p:spPr>
      </p:pic>
      <p:pic>
        <p:nvPicPr>
          <p:cNvPr id="20" name="Picture 3"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41675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40521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39307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38007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36781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35627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34413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6" y="33113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5" y="31862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5" y="30708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5" y="29494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095" y="281940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44054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42900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41686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403860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391599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380062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367918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7" y="3549180"/>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6" y="342406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6" y="330869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6" y="318725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eventsql\dvd\Online_ART\DVD_ART36\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696" y="3057249"/>
            <a:ext cx="963903" cy="64182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a:off x="5676900" y="3960095"/>
            <a:ext cx="11049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7169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763000" cy="762000"/>
          </a:xfrm>
        </p:spPr>
        <p:txBody>
          <a:bodyPr/>
          <a:lstStyle/>
          <a:p>
            <a:r>
              <a:rPr lang="en-US" b="1" dirty="0" smtClean="0"/>
              <a:t>HPC on Azure: The Cloud on your terms</a:t>
            </a:r>
            <a:endParaRPr lang="en-US" b="1" dirty="0"/>
          </a:p>
        </p:txBody>
      </p:sp>
      <p:sp>
        <p:nvSpPr>
          <p:cNvPr id="5" name="Rectangle 4"/>
          <p:cNvSpPr/>
          <p:nvPr/>
        </p:nvSpPr>
        <p:spPr>
          <a:xfrm>
            <a:off x="4724400" y="2667000"/>
            <a:ext cx="2743200" cy="16002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solidFill>
                  <a:schemeClr val="lt1"/>
                </a:solidFill>
              </a:rPr>
              <a:t>Switch Back</a:t>
            </a:r>
          </a:p>
          <a:p>
            <a:pPr marL="342900" indent="-342900" algn="ctr">
              <a:spcAft>
                <a:spcPts val="1200"/>
              </a:spcAft>
            </a:pPr>
            <a:r>
              <a:rPr lang="en-US" sz="1400" dirty="0" smtClean="0">
                <a:solidFill>
                  <a:schemeClr val="lt1"/>
                </a:solidFill>
              </a:rPr>
              <a:t>Move back from Cloud to on-premise.</a:t>
            </a:r>
          </a:p>
        </p:txBody>
      </p:sp>
      <p:sp>
        <p:nvSpPr>
          <p:cNvPr id="6" name="Rectangle 5"/>
          <p:cNvSpPr/>
          <p:nvPr/>
        </p:nvSpPr>
        <p:spPr>
          <a:xfrm>
            <a:off x="4876800" y="4800600"/>
            <a:ext cx="3733800" cy="14478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Aft>
                <a:spcPts val="1200"/>
              </a:spcAft>
              <a:buFont typeface="+mj-lt"/>
              <a:buAutoNum type="arabicPeriod"/>
            </a:pPr>
            <a:r>
              <a:rPr lang="en-US" sz="1400" dirty="0" smtClean="0"/>
              <a:t>As a Cluster SOA service – Deploy as Azure Worker Role. </a:t>
            </a:r>
          </a:p>
          <a:p>
            <a:pPr marL="342900" indent="-342900">
              <a:spcAft>
                <a:spcPts val="1200"/>
              </a:spcAft>
              <a:buFont typeface="+mj-lt"/>
              <a:buAutoNum type="arabicPeriod"/>
            </a:pPr>
            <a:r>
              <a:rPr lang="en-US" sz="1400" dirty="0" smtClean="0"/>
              <a:t>Any </a:t>
            </a:r>
            <a:r>
              <a:rPr lang="en-US" sz="1400" smtClean="0"/>
              <a:t>supported Azure app </a:t>
            </a:r>
            <a:r>
              <a:rPr lang="en-US" sz="1400" dirty="0" smtClean="0"/>
              <a:t>– Deploy as a Virtual Machine</a:t>
            </a:r>
            <a:endParaRPr lang="en-US" sz="1400" dirty="0" smtClean="0">
              <a:solidFill>
                <a:schemeClr val="lt1"/>
              </a:solidFill>
            </a:endParaRPr>
          </a:p>
        </p:txBody>
      </p:sp>
      <p:sp>
        <p:nvSpPr>
          <p:cNvPr id="7" name="Rectangle 6"/>
          <p:cNvSpPr/>
          <p:nvPr/>
        </p:nvSpPr>
        <p:spPr>
          <a:xfrm>
            <a:off x="762000" y="4800600"/>
            <a:ext cx="3962400" cy="14478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Aft>
                <a:spcPts val="1200"/>
              </a:spcAft>
              <a:buFont typeface="+mj-lt"/>
              <a:buAutoNum type="arabicPeriod"/>
            </a:pPr>
            <a:r>
              <a:rPr lang="en-US" sz="1400" dirty="0" smtClean="0">
                <a:solidFill>
                  <a:schemeClr val="lt1"/>
                </a:solidFill>
              </a:rPr>
              <a:t> </a:t>
            </a:r>
            <a:r>
              <a:rPr lang="en-US" sz="1400" dirty="0" smtClean="0"/>
              <a:t>Store Data on-premise, access from Azure.</a:t>
            </a:r>
            <a:endParaRPr lang="en-US" sz="1400" dirty="0" smtClean="0">
              <a:solidFill>
                <a:schemeClr val="lt1"/>
              </a:solidFill>
            </a:endParaRPr>
          </a:p>
          <a:p>
            <a:pPr marL="342900" indent="-342900">
              <a:spcAft>
                <a:spcPts val="1200"/>
              </a:spcAft>
              <a:buFont typeface="+mj-lt"/>
              <a:buAutoNum type="arabicPeriod"/>
            </a:pPr>
            <a:r>
              <a:rPr lang="en-US" sz="1400" dirty="0" smtClean="0"/>
              <a:t>Store Data in Azure: SQL Azure, Azure Storage</a:t>
            </a:r>
            <a:endParaRPr lang="en-US" sz="1400" dirty="0" smtClean="0">
              <a:solidFill>
                <a:schemeClr val="lt1"/>
              </a:solidFill>
            </a:endParaRPr>
          </a:p>
        </p:txBody>
      </p:sp>
      <p:sp>
        <p:nvSpPr>
          <p:cNvPr id="8" name="Rectangle 7"/>
          <p:cNvSpPr/>
          <p:nvPr/>
        </p:nvSpPr>
        <p:spPr>
          <a:xfrm>
            <a:off x="4724400" y="1219200"/>
            <a:ext cx="2743200" cy="14478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solidFill>
                  <a:schemeClr val="lt1"/>
                </a:solidFill>
              </a:rPr>
              <a:t>All in the cloud</a:t>
            </a:r>
          </a:p>
          <a:p>
            <a:pPr marL="342900" indent="-342900" algn="ctr">
              <a:spcAft>
                <a:spcPts val="1200"/>
              </a:spcAft>
            </a:pPr>
            <a:r>
              <a:rPr lang="en-US" sz="1400" dirty="0" smtClean="0">
                <a:solidFill>
                  <a:schemeClr val="lt1"/>
                </a:solidFill>
              </a:rPr>
              <a:t>All the HPC compute nodes are in Azure</a:t>
            </a:r>
          </a:p>
        </p:txBody>
      </p:sp>
      <p:sp>
        <p:nvSpPr>
          <p:cNvPr id="9" name="Rectangle 8"/>
          <p:cNvSpPr/>
          <p:nvPr/>
        </p:nvSpPr>
        <p:spPr>
          <a:xfrm>
            <a:off x="1828800" y="1219200"/>
            <a:ext cx="2895600" cy="14478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solidFill>
                  <a:schemeClr val="lt1"/>
                </a:solidFill>
              </a:rPr>
              <a:t>All on premise</a:t>
            </a:r>
          </a:p>
          <a:p>
            <a:pPr marL="342900" indent="-342900" algn="ctr">
              <a:spcAft>
                <a:spcPts val="1200"/>
              </a:spcAft>
            </a:pPr>
            <a:r>
              <a:rPr lang="en-US" sz="1400" dirty="0" smtClean="0">
                <a:solidFill>
                  <a:schemeClr val="lt1"/>
                </a:solidFill>
              </a:rPr>
              <a:t>All the compute nodes are on premise</a:t>
            </a:r>
          </a:p>
        </p:txBody>
      </p:sp>
      <p:sp>
        <p:nvSpPr>
          <p:cNvPr id="10" name="Rectangle 9"/>
          <p:cNvSpPr/>
          <p:nvPr/>
        </p:nvSpPr>
        <p:spPr>
          <a:xfrm>
            <a:off x="1828800" y="2667000"/>
            <a:ext cx="2895600" cy="16002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solidFill>
                  <a:schemeClr val="lt1"/>
                </a:solidFill>
              </a:rPr>
              <a:t>Mix it up</a:t>
            </a:r>
          </a:p>
          <a:p>
            <a:pPr marL="342900" indent="-342900" algn="ctr">
              <a:spcAft>
                <a:spcPts val="1200"/>
              </a:spcAft>
            </a:pPr>
            <a:r>
              <a:rPr lang="en-US" sz="1400" dirty="0" smtClean="0"/>
              <a:t>C</a:t>
            </a:r>
            <a:r>
              <a:rPr lang="en-US" sz="1400" dirty="0" smtClean="0">
                <a:solidFill>
                  <a:schemeClr val="lt1"/>
                </a:solidFill>
              </a:rPr>
              <a:t>ompute nodes on premise </a:t>
            </a:r>
            <a:r>
              <a:rPr lang="en-US" sz="1400" dirty="0" smtClean="0"/>
              <a:t>and cloud </a:t>
            </a:r>
            <a:r>
              <a:rPr lang="en-US" sz="1400" dirty="0" smtClean="0">
                <a:solidFill>
                  <a:schemeClr val="lt1"/>
                </a:solidFill>
              </a:rPr>
              <a:t>Change dynamically</a:t>
            </a:r>
          </a:p>
        </p:txBody>
      </p:sp>
      <p:sp>
        <p:nvSpPr>
          <p:cNvPr id="11" name="Rectangle 10"/>
          <p:cNvSpPr/>
          <p:nvPr/>
        </p:nvSpPr>
        <p:spPr>
          <a:xfrm>
            <a:off x="1828800" y="838200"/>
            <a:ext cx="5638800" cy="3810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t>Four Deployment Models</a:t>
            </a:r>
            <a:endParaRPr lang="en-US" sz="1400" b="1" dirty="0" smtClean="0">
              <a:solidFill>
                <a:schemeClr val="lt1"/>
              </a:solidFill>
            </a:endParaRPr>
          </a:p>
        </p:txBody>
      </p:sp>
      <p:sp>
        <p:nvSpPr>
          <p:cNvPr id="12" name="Rectangle 11"/>
          <p:cNvSpPr/>
          <p:nvPr/>
        </p:nvSpPr>
        <p:spPr>
          <a:xfrm>
            <a:off x="762000" y="4419600"/>
            <a:ext cx="3962400" cy="3810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t>Two Storage Models</a:t>
            </a:r>
            <a:endParaRPr lang="en-US" sz="1400" b="1" dirty="0" smtClean="0">
              <a:solidFill>
                <a:schemeClr val="lt1"/>
              </a:solidFill>
            </a:endParaRPr>
          </a:p>
        </p:txBody>
      </p:sp>
      <p:sp>
        <p:nvSpPr>
          <p:cNvPr id="13" name="Rectangle 12"/>
          <p:cNvSpPr/>
          <p:nvPr/>
        </p:nvSpPr>
        <p:spPr>
          <a:xfrm>
            <a:off x="4876800" y="4419600"/>
            <a:ext cx="3733800" cy="381000"/>
          </a:xfrm>
          <a:prstGeom prst="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Aft>
                <a:spcPts val="1200"/>
              </a:spcAft>
            </a:pPr>
            <a:r>
              <a:rPr lang="en-US" sz="1400" b="1" dirty="0" smtClean="0"/>
              <a:t>Two Application Models</a:t>
            </a:r>
            <a:endParaRPr lang="en-US" sz="1400" b="1" dirty="0" smtClean="0">
              <a:solidFill>
                <a:schemeClr val="lt1"/>
              </a:solidFill>
            </a:endParaRPr>
          </a:p>
        </p:txBody>
      </p:sp>
    </p:spTree>
    <p:extLst>
      <p:ext uri="{BB962C8B-B14F-4D97-AF65-F5344CB8AC3E}">
        <p14:creationId xmlns:p14="http://schemas.microsoft.com/office/powerpoint/2010/main" val="391193342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1828800"/>
            <a:ext cx="4038600" cy="32004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buFont typeface="Arial" pitchFamily="34" charset="0"/>
              <a:buChar char="•"/>
            </a:pPr>
            <a:endParaRPr lang="en-US"/>
          </a:p>
        </p:txBody>
      </p:sp>
      <p:sp>
        <p:nvSpPr>
          <p:cNvPr id="5" name="Title 1"/>
          <p:cNvSpPr>
            <a:spLocks noGrp="1"/>
          </p:cNvSpPr>
          <p:nvPr>
            <p:ph type="title"/>
          </p:nvPr>
        </p:nvSpPr>
        <p:spPr>
          <a:xfrm>
            <a:off x="0" y="0"/>
            <a:ext cx="9144000" cy="685800"/>
          </a:xfrm>
        </p:spPr>
        <p:txBody>
          <a:bodyPr>
            <a:noAutofit/>
          </a:bodyPr>
          <a:lstStyle/>
          <a:p>
            <a:pPr algn="l"/>
            <a:r>
              <a:rPr lang="en-US" sz="3600" b="1" dirty="0" smtClean="0">
                <a:solidFill>
                  <a:srgbClr val="FE5815"/>
                </a:solidFill>
                <a:latin typeface="Segoe UI" pitchFamily="34" charset="0"/>
                <a:cs typeface="Segoe UI" pitchFamily="34" charset="0"/>
              </a:rPr>
              <a:t>All On-Premise</a:t>
            </a:r>
            <a:endParaRPr lang="en-US" sz="3600" b="1" dirty="0">
              <a:solidFill>
                <a:srgbClr val="FE5815"/>
              </a:solidFill>
              <a:latin typeface="Segoe UI" pitchFamily="34" charset="0"/>
              <a:cs typeface="Segoe UI" pitchFamily="34" charset="0"/>
            </a:endParaRPr>
          </a:p>
        </p:txBody>
      </p:sp>
      <p:cxnSp>
        <p:nvCxnSpPr>
          <p:cNvPr id="6" name="Straight Arrow Connector 5"/>
          <p:cNvCxnSpPr>
            <a:stCxn id="10" idx="3"/>
          </p:cNvCxnSpPr>
          <p:nvPr/>
        </p:nvCxnSpPr>
        <p:spPr>
          <a:xfrm>
            <a:off x="928553" y="3483143"/>
            <a:ext cx="1008413" cy="0"/>
          </a:xfrm>
          <a:prstGeom prst="straightConnector1">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26" idx="0"/>
            <a:endCxn id="24" idx="3"/>
          </p:cNvCxnSpPr>
          <p:nvPr/>
        </p:nvCxnSpPr>
        <p:spPr>
          <a:xfrm rot="5400000" flipH="1" flipV="1">
            <a:off x="2170475" y="2288335"/>
            <a:ext cx="940183" cy="546376"/>
          </a:xfrm>
          <a:prstGeom prst="curvedConnector2">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endCxn id="22" idx="2"/>
          </p:cNvCxnSpPr>
          <p:nvPr/>
        </p:nvCxnSpPr>
        <p:spPr>
          <a:xfrm flipV="1">
            <a:off x="2462643" y="2934285"/>
            <a:ext cx="2403098" cy="433402"/>
          </a:xfrm>
          <a:prstGeom prst="curvedConnector2">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endCxn id="19" idx="2"/>
          </p:cNvCxnSpPr>
          <p:nvPr/>
        </p:nvCxnSpPr>
        <p:spPr>
          <a:xfrm flipV="1">
            <a:off x="2462643" y="2854406"/>
            <a:ext cx="1499757" cy="521110"/>
          </a:xfrm>
          <a:prstGeom prst="curvedConnector2">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124200"/>
            <a:ext cx="776153" cy="71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71800" y="1447800"/>
            <a:ext cx="1517467" cy="369332"/>
          </a:xfrm>
          <a:prstGeom prst="rect">
            <a:avLst/>
          </a:prstGeom>
          <a:noFill/>
        </p:spPr>
        <p:txBody>
          <a:bodyPr wrap="none" rtlCol="0">
            <a:spAutoFit/>
          </a:bodyPr>
          <a:lstStyle/>
          <a:p>
            <a:r>
              <a:rPr lang="en-US" b="1" dirty="0" smtClean="0">
                <a:solidFill>
                  <a:srgbClr val="0098ED"/>
                </a:solidFill>
                <a:latin typeface="Segoe UI" pitchFamily="34" charset="0"/>
                <a:ea typeface="Segoe UI" pitchFamily="34" charset="0"/>
                <a:cs typeface="Segoe UI" pitchFamily="34" charset="0"/>
              </a:rPr>
              <a:t>On-premise </a:t>
            </a:r>
            <a:endParaRPr lang="en-US" b="1" dirty="0">
              <a:solidFill>
                <a:srgbClr val="0098ED"/>
              </a:solidFill>
              <a:latin typeface="Segoe UI" pitchFamily="34" charset="0"/>
              <a:ea typeface="Segoe UI" pitchFamily="34" charset="0"/>
              <a:cs typeface="Segoe UI" pitchFamily="34" charset="0"/>
            </a:endParaRPr>
          </a:p>
        </p:txBody>
      </p:sp>
      <p:sp>
        <p:nvSpPr>
          <p:cNvPr id="12" name="Rounded Rectangle 11"/>
          <p:cNvSpPr/>
          <p:nvPr/>
        </p:nvSpPr>
        <p:spPr>
          <a:xfrm>
            <a:off x="6019800" y="1866900"/>
            <a:ext cx="2971800" cy="31242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buFont typeface="Arial" pitchFamily="34" charset="0"/>
              <a:buChar char="•"/>
            </a:pPr>
            <a:r>
              <a:rPr lang="en-US" dirty="0" smtClean="0"/>
              <a:t> </a:t>
            </a:r>
            <a:r>
              <a:rPr lang="en-US" sz="1800" dirty="0" smtClean="0"/>
              <a:t>Benefits of cloud elasticity while keeping control of data and IT.</a:t>
            </a:r>
          </a:p>
          <a:p>
            <a:pPr>
              <a:spcBef>
                <a:spcPts val="600"/>
              </a:spcBef>
              <a:buFont typeface="Arial" pitchFamily="34" charset="0"/>
              <a:buChar char="•"/>
            </a:pPr>
            <a:r>
              <a:rPr lang="en-US" sz="1800" dirty="0" smtClean="0"/>
              <a:t> Can be used to create a private cloud. </a:t>
            </a:r>
          </a:p>
          <a:p>
            <a:pPr>
              <a:spcBef>
                <a:spcPts val="600"/>
              </a:spcBef>
              <a:buFont typeface="Arial" pitchFamily="34" charset="0"/>
              <a:buChar char="•"/>
            </a:pPr>
            <a:r>
              <a:rPr lang="en-US" sz="1800" dirty="0" smtClean="0"/>
              <a:t> Maximize cluster utilization</a:t>
            </a:r>
          </a:p>
          <a:p>
            <a:pPr>
              <a:spcBef>
                <a:spcPts val="600"/>
              </a:spcBef>
              <a:buFont typeface="Arial" pitchFamily="34" charset="0"/>
              <a:buChar char="•"/>
            </a:pPr>
            <a:r>
              <a:rPr lang="en-US" sz="1800" dirty="0" smtClean="0"/>
              <a:t> Stepping stone to public clouds</a:t>
            </a:r>
            <a:endParaRPr lang="en-US" sz="1800" dirty="0"/>
          </a:p>
        </p:txBody>
      </p:sp>
      <p:sp>
        <p:nvSpPr>
          <p:cNvPr id="13" name="TextBox 12"/>
          <p:cNvSpPr txBox="1"/>
          <p:nvPr/>
        </p:nvSpPr>
        <p:spPr>
          <a:xfrm>
            <a:off x="0" y="533400"/>
            <a:ext cx="8610600" cy="461665"/>
          </a:xfrm>
          <a:prstGeom prst="rect">
            <a:avLst/>
          </a:prstGeom>
          <a:noFill/>
        </p:spPr>
        <p:txBody>
          <a:bodyPr wrap="square" rtlCol="0">
            <a:spAutoFit/>
          </a:bodyPr>
          <a:lstStyle/>
          <a:p>
            <a:pPr indent="-342900">
              <a:spcBef>
                <a:spcPct val="20000"/>
              </a:spcBef>
            </a:pPr>
            <a:r>
              <a:rPr lang="en-US" sz="2400" dirty="0" smtClean="0">
                <a:gradFill>
                  <a:gsLst>
                    <a:gs pos="0">
                      <a:schemeClr val="tx1"/>
                    </a:gs>
                    <a:gs pos="86000">
                      <a:schemeClr val="tx1"/>
                    </a:gs>
                  </a:gsLst>
                  <a:lin ang="5400000" scaled="0"/>
                </a:gradFill>
                <a:effectLst>
                  <a:outerShdw blurRad="63500" algn="ctr" rotWithShape="0">
                    <a:schemeClr val="tx1">
                      <a:alpha val="60000"/>
                    </a:schemeClr>
                  </a:outerShdw>
                </a:effectLst>
              </a:rPr>
              <a:t>Head &amp; Compute nodes run in your data center</a:t>
            </a:r>
            <a:endParaRPr lang="en-US" sz="2400" dirty="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14" name="Rounded Rectangle 13"/>
          <p:cNvSpPr/>
          <p:nvPr/>
        </p:nvSpPr>
        <p:spPr>
          <a:xfrm>
            <a:off x="1738203" y="3718823"/>
            <a:ext cx="1004997" cy="22859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050" dirty="0" smtClean="0">
                <a:solidFill>
                  <a:schemeClr val="tx2"/>
                </a:solidFill>
              </a:rPr>
              <a:t>HPC Head Node</a:t>
            </a:r>
            <a:endParaRPr lang="en-US" sz="1050" dirty="0">
              <a:solidFill>
                <a:schemeClr val="tx2"/>
              </a:solidFill>
            </a:endParaRPr>
          </a:p>
        </p:txBody>
      </p:sp>
      <p:sp>
        <p:nvSpPr>
          <p:cNvPr id="15" name="Rounded Rectangle 14"/>
          <p:cNvSpPr/>
          <p:nvPr/>
        </p:nvSpPr>
        <p:spPr>
          <a:xfrm>
            <a:off x="4252803" y="4572001"/>
            <a:ext cx="1004997" cy="22859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050" dirty="0" smtClean="0">
                <a:solidFill>
                  <a:schemeClr val="tx2"/>
                </a:solidFill>
              </a:rPr>
              <a:t>Compute Nodes</a:t>
            </a:r>
            <a:endParaRPr lang="en-US" sz="1050" dirty="0">
              <a:solidFill>
                <a:schemeClr val="tx2"/>
              </a:solidFill>
            </a:endParaRPr>
          </a:p>
        </p:txBody>
      </p:sp>
      <p:cxnSp>
        <p:nvCxnSpPr>
          <p:cNvPr id="16" name="Straight Arrow Connector 15"/>
          <p:cNvCxnSpPr/>
          <p:nvPr/>
        </p:nvCxnSpPr>
        <p:spPr>
          <a:xfrm>
            <a:off x="2462643" y="3375516"/>
            <a:ext cx="1725019" cy="815484"/>
          </a:xfrm>
          <a:prstGeom prst="straightConnector1">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619500" y="2217004"/>
            <a:ext cx="685800" cy="637402"/>
            <a:chOff x="1676401" y="995065"/>
            <a:chExt cx="685800" cy="637402"/>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92420" y="995065"/>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1676401" y="1447800"/>
              <a:ext cx="685800" cy="184667"/>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050" dirty="0" smtClean="0">
                  <a:solidFill>
                    <a:schemeClr val="tx2"/>
                  </a:solidFill>
                </a:rPr>
                <a:t>Desktop</a:t>
              </a:r>
              <a:endParaRPr lang="en-US" sz="1050" dirty="0">
                <a:solidFill>
                  <a:schemeClr val="tx2"/>
                </a:solidFill>
              </a:endParaRPr>
            </a:p>
          </p:txBody>
        </p:sp>
      </p:grpSp>
      <p:grpSp>
        <p:nvGrpSpPr>
          <p:cNvPr id="20" name="Group 19"/>
          <p:cNvGrpSpPr/>
          <p:nvPr/>
        </p:nvGrpSpPr>
        <p:grpSpPr>
          <a:xfrm>
            <a:off x="4522841" y="2296883"/>
            <a:ext cx="685800" cy="637402"/>
            <a:chOff x="1676401" y="995065"/>
            <a:chExt cx="685800" cy="637402"/>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92420" y="995065"/>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1676401" y="1447800"/>
              <a:ext cx="685800" cy="184667"/>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050" dirty="0" smtClean="0">
                  <a:solidFill>
                    <a:schemeClr val="tx2"/>
                  </a:solidFill>
                </a:rPr>
                <a:t>Desktop</a:t>
              </a:r>
              <a:endParaRPr lang="en-US" sz="1050" dirty="0">
                <a:solidFill>
                  <a:schemeClr val="tx2"/>
                </a:solidFill>
              </a:endParaRPr>
            </a:p>
          </p:txBody>
        </p:sp>
      </p:grpSp>
      <p:grpSp>
        <p:nvGrpSpPr>
          <p:cNvPr id="23" name="Group 22"/>
          <p:cNvGrpSpPr/>
          <p:nvPr/>
        </p:nvGrpSpPr>
        <p:grpSpPr>
          <a:xfrm>
            <a:off x="2797735" y="1862831"/>
            <a:ext cx="685800" cy="637402"/>
            <a:chOff x="1676401" y="995065"/>
            <a:chExt cx="685800" cy="637402"/>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92420" y="995065"/>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676401" y="1447800"/>
              <a:ext cx="685800" cy="184667"/>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050" dirty="0" smtClean="0">
                  <a:solidFill>
                    <a:schemeClr val="tx2"/>
                  </a:solidFill>
                </a:rPr>
                <a:t>Desktop</a:t>
              </a:r>
              <a:endParaRPr lang="en-US" sz="1050" dirty="0">
                <a:solidFill>
                  <a:schemeClr val="tx2"/>
                </a:solidFill>
              </a:endParaRPr>
            </a:p>
          </p:txBody>
        </p:sp>
      </p:grpSp>
      <p:pic>
        <p:nvPicPr>
          <p:cNvPr id="26" name="Picture 2" descr="\\eventsql\dvd\Online_ART\DVD_ART36\Artwork_Imagery\Icons - Illustrations\_ VISTA STYL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56" y="3031614"/>
            <a:ext cx="751644" cy="75164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4243925" y="3483143"/>
            <a:ext cx="1066800" cy="1160614"/>
            <a:chOff x="6019800" y="4944988"/>
            <a:chExt cx="1066800" cy="1160614"/>
          </a:xfrm>
        </p:grpSpPr>
        <p:pic>
          <p:nvPicPr>
            <p:cNvPr id="28" name="Picture 3" descr="\\eventsql\dvd\Online_ART\DVD_ART36\Artwork_Imagery\Icons - Illustrations\_ VIRTUALIZATION ICONS\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257800"/>
              <a:ext cx="1066800" cy="8478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eventsql\dvd\Online_ART\DVD_ART36\Artwork_Imagery\Icons - Illustrations\_ VIRTUALIZATION ICONS\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105400"/>
              <a:ext cx="1066800" cy="8478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eventsql\dvd\Online_ART\DVD_ART36\Artwork_Imagery\Icons - Illustrations\_ VIRTUALIZATION ICONS\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944988"/>
              <a:ext cx="1066800" cy="8478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58124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36561" y="1066800"/>
            <a:ext cx="11515711" cy="1743312"/>
          </a:xfrm>
          <a:prstGeom prst="roundRect">
            <a:avLst>
              <a:gd name="adj" fmla="val 21384"/>
            </a:avLst>
          </a:prstGeom>
          <a:gradFill flip="none" rotWithShape="1">
            <a:gsLst>
              <a:gs pos="0">
                <a:schemeClr val="bg1">
                  <a:lumMod val="50000"/>
                  <a:tint val="66000"/>
                  <a:satMod val="160000"/>
                  <a:alpha val="0"/>
                </a:schemeClr>
              </a:gs>
              <a:gs pos="50000">
                <a:schemeClr val="bg1">
                  <a:lumMod val="50000"/>
                  <a:tint val="44500"/>
                  <a:satMod val="160000"/>
                  <a:alpha val="51000"/>
                </a:schemeClr>
              </a:gs>
              <a:gs pos="100000">
                <a:schemeClr val="bg1">
                  <a:lumMod val="5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t"/>
          <a:lstStyle/>
          <a:p>
            <a:pPr algn="ctr"/>
            <a:r>
              <a:rPr lang="en-US" sz="2000" dirty="0">
                <a:solidFill>
                  <a:schemeClr val="bg1"/>
                </a:solidFill>
              </a:rPr>
              <a:t>“</a:t>
            </a:r>
            <a:r>
              <a:rPr lang="en-US" dirty="0">
                <a:solidFill>
                  <a:schemeClr val="bg1"/>
                </a:solidFill>
              </a:rPr>
              <a:t>Provide the platform, tools and broad ecosystem to reduce the complexity of HPC by making parallelism more accessible to address future computational needs.”</a:t>
            </a:r>
          </a:p>
        </p:txBody>
      </p:sp>
      <p:sp>
        <p:nvSpPr>
          <p:cNvPr id="20" name="Title 19"/>
          <p:cNvSpPr>
            <a:spLocks noGrp="1"/>
          </p:cNvSpPr>
          <p:nvPr>
            <p:ph type="title"/>
          </p:nvPr>
        </p:nvSpPr>
        <p:spPr>
          <a:xfrm>
            <a:off x="507874" y="228600"/>
            <a:ext cx="11172958" cy="553998"/>
          </a:xfrm>
        </p:spPr>
        <p:txBody>
          <a:bodyPr/>
          <a:lstStyle/>
          <a:p>
            <a:r>
              <a:rPr lang="en-US" sz="4000" dirty="0" smtClean="0"/>
              <a:t>Microsoft’s Vision for HPC</a:t>
            </a:r>
            <a:endParaRPr lang="en-US" sz="4000" dirty="0"/>
          </a:p>
        </p:txBody>
      </p:sp>
      <p:sp>
        <p:nvSpPr>
          <p:cNvPr id="22" name="Rounded Rectangle 21"/>
          <p:cNvSpPr/>
          <p:nvPr/>
        </p:nvSpPr>
        <p:spPr>
          <a:xfrm>
            <a:off x="7602868" y="2250170"/>
            <a:ext cx="2798064" cy="4121623"/>
          </a:xfrm>
          <a:prstGeom prst="roundRect">
            <a:avLst>
              <a:gd name="adj" fmla="val 1155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8" descr="C:\Documents and Settings\Pennie\My Documents\ACERDATA (D)\Pennie's documents\MS Image\Photo_backgrounds\FY06 MS Dynamics Photography\Portraits\Dynamics work_Fred-Leo_men standing warehouse smiling.png"/>
          <p:cNvPicPr>
            <a:picLocks noChangeAspect="1" noChangeArrowheads="1"/>
          </p:cNvPicPr>
          <p:nvPr/>
        </p:nvPicPr>
        <p:blipFill>
          <a:blip r:embed="rId3" cstate="print"/>
          <a:srcRect l="10906" r="25298"/>
          <a:stretch>
            <a:fillRect/>
          </a:stretch>
        </p:blipFill>
        <p:spPr bwMode="auto">
          <a:xfrm>
            <a:off x="7589220" y="2468534"/>
            <a:ext cx="2785167" cy="3639962"/>
          </a:xfrm>
          <a:prstGeom prst="rect">
            <a:avLst/>
          </a:prstGeom>
          <a:noFill/>
        </p:spPr>
      </p:pic>
      <p:sp>
        <p:nvSpPr>
          <p:cNvPr id="26" name="Rounded Rectangle 25"/>
          <p:cNvSpPr/>
          <p:nvPr/>
        </p:nvSpPr>
        <p:spPr>
          <a:xfrm>
            <a:off x="1751012" y="2250170"/>
            <a:ext cx="2798064" cy="4121623"/>
          </a:xfrm>
          <a:prstGeom prst="roundRect">
            <a:avLst>
              <a:gd name="adj" fmla="val 1155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4675423" y="2250170"/>
            <a:ext cx="2784144" cy="4121623"/>
          </a:xfrm>
          <a:prstGeom prst="roundRect">
            <a:avLst>
              <a:gd name="adj" fmla="val 1155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5" descr="C:\Documents and Settings\Pennie\My Documents\ACERDATA (D)\Pennie's documents\MS Image\Photo_backgrounds\FY05 Windows Server System\WSS IT Man Eric datacenter servers.png"/>
          <p:cNvPicPr>
            <a:picLocks noChangeAspect="1" noChangeArrowheads="1"/>
          </p:cNvPicPr>
          <p:nvPr/>
        </p:nvPicPr>
        <p:blipFill>
          <a:blip r:embed="rId4" cstate="print"/>
          <a:srcRect l="33838" r="1899" b="6819"/>
          <a:stretch>
            <a:fillRect/>
          </a:stretch>
        </p:blipFill>
        <p:spPr bwMode="auto">
          <a:xfrm>
            <a:off x="1754802" y="2535062"/>
            <a:ext cx="2770496" cy="3823083"/>
          </a:xfrm>
          <a:prstGeom prst="rect">
            <a:avLst/>
          </a:prstGeom>
          <a:noFill/>
        </p:spPr>
      </p:pic>
      <p:pic>
        <p:nvPicPr>
          <p:cNvPr id="43" name="Picture 6" descr="C:\Documents and Settings\Pennie\My Documents\ACERDATA (D)\Pennie's documents\MS Image\Photo_backgrounds\FY06 Brand - Vista IT Portraits\Windows Vista IT P FY06 Scott man standing servers hallway smiling suit tie.png"/>
          <p:cNvPicPr>
            <a:picLocks noChangeAspect="1" noChangeArrowheads="1"/>
          </p:cNvPicPr>
          <p:nvPr/>
        </p:nvPicPr>
        <p:blipFill>
          <a:blip r:embed="rId5" cstate="print"/>
          <a:srcRect l="14883" t="3138" r="9292" b="9701"/>
          <a:stretch>
            <a:fillRect/>
          </a:stretch>
        </p:blipFill>
        <p:spPr bwMode="auto">
          <a:xfrm>
            <a:off x="4680006" y="2250169"/>
            <a:ext cx="2794966" cy="4123944"/>
          </a:xfrm>
          <a:prstGeom prst="rect">
            <a:avLst/>
          </a:prstGeom>
          <a:noFill/>
        </p:spPr>
      </p:pic>
      <p:sp>
        <p:nvSpPr>
          <p:cNvPr id="44" name="Rectangle 43"/>
          <p:cNvSpPr/>
          <p:nvPr/>
        </p:nvSpPr>
        <p:spPr>
          <a:xfrm>
            <a:off x="1751905" y="2369166"/>
            <a:ext cx="2796278" cy="461665"/>
          </a:xfrm>
          <a:prstGeom prst="rect">
            <a:avLst/>
          </a:prstGeom>
        </p:spPr>
        <p:txBody>
          <a:bodyPr wrap="none">
            <a:spAutoFit/>
          </a:bodyPr>
          <a:lstStyle/>
          <a:p>
            <a:pPr algn="ctr"/>
            <a:r>
              <a:rPr lang="en-US" sz="2400" b="1" dirty="0" smtClean="0">
                <a:solidFill>
                  <a:schemeClr val="bg1"/>
                </a:solidFill>
                <a:effectLst>
                  <a:glow rad="101600">
                    <a:schemeClr val="tx1">
                      <a:alpha val="40000"/>
                    </a:schemeClr>
                  </a:glow>
                </a:effectLst>
                <a:latin typeface="+mn-lt"/>
              </a:rPr>
              <a:t>Reduced Complexity</a:t>
            </a:r>
            <a:endParaRPr lang="en-US" sz="2400" b="1" dirty="0">
              <a:solidFill>
                <a:schemeClr val="bg1"/>
              </a:solidFill>
              <a:effectLst>
                <a:glow rad="101600">
                  <a:schemeClr val="tx1">
                    <a:alpha val="40000"/>
                  </a:schemeClr>
                </a:glow>
              </a:effectLst>
              <a:latin typeface="+mn-lt"/>
            </a:endParaRPr>
          </a:p>
        </p:txBody>
      </p:sp>
      <p:sp>
        <p:nvSpPr>
          <p:cNvPr id="45" name="Rectangle 44"/>
          <p:cNvSpPr/>
          <p:nvPr/>
        </p:nvSpPr>
        <p:spPr>
          <a:xfrm>
            <a:off x="4913805" y="2369166"/>
            <a:ext cx="2327368" cy="461665"/>
          </a:xfrm>
          <a:prstGeom prst="rect">
            <a:avLst/>
          </a:prstGeom>
        </p:spPr>
        <p:txBody>
          <a:bodyPr wrap="none">
            <a:spAutoFit/>
          </a:bodyPr>
          <a:lstStyle/>
          <a:p>
            <a:pPr algn="ctr"/>
            <a:r>
              <a:rPr lang="en-US" sz="2400" b="1" dirty="0" smtClean="0">
                <a:solidFill>
                  <a:schemeClr val="bg1"/>
                </a:solidFill>
                <a:effectLst>
                  <a:glow rad="101600">
                    <a:schemeClr val="tx1">
                      <a:alpha val="40000"/>
                    </a:schemeClr>
                  </a:glow>
                </a:effectLst>
                <a:latin typeface="+mn-lt"/>
              </a:rPr>
              <a:t>Mainstream HPC</a:t>
            </a:r>
            <a:endParaRPr lang="en-US" sz="2400" b="1" dirty="0">
              <a:solidFill>
                <a:schemeClr val="bg1"/>
              </a:solidFill>
              <a:effectLst>
                <a:glow rad="101600">
                  <a:schemeClr val="tx1">
                    <a:alpha val="40000"/>
                  </a:schemeClr>
                </a:glow>
              </a:effectLst>
              <a:latin typeface="+mn-lt"/>
            </a:endParaRPr>
          </a:p>
        </p:txBody>
      </p:sp>
      <p:sp>
        <p:nvSpPr>
          <p:cNvPr id="46" name="Rectangle 45"/>
          <p:cNvSpPr/>
          <p:nvPr/>
        </p:nvSpPr>
        <p:spPr>
          <a:xfrm>
            <a:off x="7459565" y="2369166"/>
            <a:ext cx="3084394" cy="461665"/>
          </a:xfrm>
          <a:prstGeom prst="rect">
            <a:avLst/>
          </a:prstGeom>
        </p:spPr>
        <p:txBody>
          <a:bodyPr wrap="square">
            <a:spAutoFit/>
          </a:bodyPr>
          <a:lstStyle/>
          <a:p>
            <a:pPr algn="ctr"/>
            <a:r>
              <a:rPr lang="en-US" sz="2400" b="1" dirty="0" smtClean="0">
                <a:solidFill>
                  <a:schemeClr val="bg1"/>
                </a:solidFill>
                <a:effectLst>
                  <a:glow rad="101600">
                    <a:schemeClr val="tx1">
                      <a:alpha val="40000"/>
                    </a:schemeClr>
                  </a:glow>
                </a:effectLst>
                <a:latin typeface="+mn-lt"/>
              </a:rPr>
              <a:t>Developer Ecosystem</a:t>
            </a:r>
            <a:endParaRPr lang="en-US" sz="2400" b="1" dirty="0">
              <a:solidFill>
                <a:schemeClr val="bg1"/>
              </a:solidFill>
              <a:effectLst>
                <a:glow rad="101600">
                  <a:schemeClr val="tx1">
                    <a:alpha val="40000"/>
                  </a:schemeClr>
                </a:glow>
              </a:effectLst>
              <a:latin typeface="+mn-lt"/>
            </a:endParaRPr>
          </a:p>
        </p:txBody>
      </p:sp>
      <p:sp>
        <p:nvSpPr>
          <p:cNvPr id="47" name="Rectangle 46"/>
          <p:cNvSpPr/>
          <p:nvPr/>
        </p:nvSpPr>
        <p:spPr>
          <a:xfrm>
            <a:off x="1751012" y="3846958"/>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Ease deployment for</a:t>
            </a:r>
            <a:br>
              <a:rPr lang="en-US" sz="1600" dirty="0" smtClean="0">
                <a:solidFill>
                  <a:schemeClr val="bg1"/>
                </a:solidFill>
              </a:rPr>
            </a:br>
            <a:r>
              <a:rPr lang="en-US" sz="1600" dirty="0" smtClean="0">
                <a:solidFill>
                  <a:schemeClr val="bg1"/>
                </a:solidFill>
              </a:rPr>
              <a:t>larger scale clusters</a:t>
            </a:r>
          </a:p>
        </p:txBody>
      </p:sp>
      <p:sp>
        <p:nvSpPr>
          <p:cNvPr id="48" name="Rectangle 47"/>
          <p:cNvSpPr/>
          <p:nvPr/>
        </p:nvSpPr>
        <p:spPr>
          <a:xfrm>
            <a:off x="1751012" y="4613507"/>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Simplify management for</a:t>
            </a:r>
            <a:br>
              <a:rPr lang="en-US" sz="1600" dirty="0" smtClean="0">
                <a:solidFill>
                  <a:schemeClr val="bg1"/>
                </a:solidFill>
              </a:rPr>
            </a:br>
            <a:r>
              <a:rPr lang="en-US" sz="1600" dirty="0" smtClean="0">
                <a:solidFill>
                  <a:schemeClr val="bg1"/>
                </a:solidFill>
              </a:rPr>
              <a:t>clusters of all scale</a:t>
            </a:r>
          </a:p>
        </p:txBody>
      </p:sp>
      <p:sp>
        <p:nvSpPr>
          <p:cNvPr id="49" name="Rectangle 48"/>
          <p:cNvSpPr/>
          <p:nvPr/>
        </p:nvSpPr>
        <p:spPr>
          <a:xfrm>
            <a:off x="1751012" y="5380056"/>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Integrate with </a:t>
            </a:r>
            <a:br>
              <a:rPr lang="en-US" sz="1600" dirty="0" smtClean="0">
                <a:solidFill>
                  <a:schemeClr val="bg1"/>
                </a:solidFill>
              </a:rPr>
            </a:br>
            <a:r>
              <a:rPr lang="en-US" sz="1600" dirty="0" smtClean="0">
                <a:solidFill>
                  <a:schemeClr val="bg1"/>
                </a:solidFill>
              </a:rPr>
              <a:t>existing infrastructure</a:t>
            </a:r>
          </a:p>
        </p:txBody>
      </p:sp>
      <p:sp>
        <p:nvSpPr>
          <p:cNvPr id="50" name="Rectangle 49"/>
          <p:cNvSpPr/>
          <p:nvPr/>
        </p:nvSpPr>
        <p:spPr>
          <a:xfrm>
            <a:off x="4671599" y="3846958"/>
            <a:ext cx="2788920"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Address needs of traditional supercomputing</a:t>
            </a:r>
          </a:p>
        </p:txBody>
      </p:sp>
      <p:sp>
        <p:nvSpPr>
          <p:cNvPr id="51" name="Rectangle 50"/>
          <p:cNvSpPr/>
          <p:nvPr/>
        </p:nvSpPr>
        <p:spPr>
          <a:xfrm>
            <a:off x="4671599" y="4613507"/>
            <a:ext cx="2788920"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Address emerging </a:t>
            </a:r>
            <a:br>
              <a:rPr lang="en-US" sz="1600" dirty="0" smtClean="0">
                <a:solidFill>
                  <a:schemeClr val="bg1"/>
                </a:solidFill>
              </a:rPr>
            </a:br>
            <a:r>
              <a:rPr lang="en-US" sz="1600" dirty="0" smtClean="0">
                <a:solidFill>
                  <a:schemeClr val="bg1"/>
                </a:solidFill>
              </a:rPr>
              <a:t>cross-industry </a:t>
            </a:r>
            <a:br>
              <a:rPr lang="en-US" sz="1600" dirty="0" smtClean="0">
                <a:solidFill>
                  <a:schemeClr val="bg1"/>
                </a:solidFill>
              </a:rPr>
            </a:br>
            <a:r>
              <a:rPr lang="en-US" sz="1600" dirty="0" smtClean="0">
                <a:solidFill>
                  <a:schemeClr val="bg1"/>
                </a:solidFill>
              </a:rPr>
              <a:t>computation  trends</a:t>
            </a:r>
          </a:p>
        </p:txBody>
      </p:sp>
      <p:sp>
        <p:nvSpPr>
          <p:cNvPr id="52" name="Rectangle 51"/>
          <p:cNvSpPr/>
          <p:nvPr/>
        </p:nvSpPr>
        <p:spPr>
          <a:xfrm>
            <a:off x="4671599" y="5380056"/>
            <a:ext cx="2788920"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Enable non-technical users to harness the power of HPC</a:t>
            </a:r>
          </a:p>
        </p:txBody>
      </p:sp>
      <p:sp>
        <p:nvSpPr>
          <p:cNvPr id="53" name="Rectangle 52"/>
          <p:cNvSpPr/>
          <p:nvPr/>
        </p:nvSpPr>
        <p:spPr>
          <a:xfrm>
            <a:off x="7602868" y="3846958"/>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Increase number of  parallel applications and codes</a:t>
            </a:r>
          </a:p>
        </p:txBody>
      </p:sp>
      <p:sp>
        <p:nvSpPr>
          <p:cNvPr id="54" name="Rectangle 53"/>
          <p:cNvSpPr/>
          <p:nvPr/>
        </p:nvSpPr>
        <p:spPr>
          <a:xfrm>
            <a:off x="7602868" y="4613507"/>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Offer choice of parallel development tools, </a:t>
            </a:r>
            <a:br>
              <a:rPr lang="en-US" sz="1600" dirty="0" smtClean="0">
                <a:solidFill>
                  <a:schemeClr val="bg1"/>
                </a:solidFill>
              </a:rPr>
            </a:br>
            <a:r>
              <a:rPr lang="en-US" sz="1600" dirty="0" smtClean="0">
                <a:solidFill>
                  <a:schemeClr val="bg1"/>
                </a:solidFill>
              </a:rPr>
              <a:t>languages and libraries</a:t>
            </a:r>
          </a:p>
        </p:txBody>
      </p:sp>
      <p:sp>
        <p:nvSpPr>
          <p:cNvPr id="55" name="Rectangle 54"/>
          <p:cNvSpPr/>
          <p:nvPr/>
        </p:nvSpPr>
        <p:spPr>
          <a:xfrm>
            <a:off x="7602868" y="5380056"/>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Drive larger universe of developers and ISVs</a:t>
            </a:r>
          </a:p>
        </p:txBody>
      </p:sp>
    </p:spTree>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371600"/>
            <a:ext cx="4038600" cy="25146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buFont typeface="Arial" pitchFamily="34" charset="0"/>
              <a:buChar char="•"/>
            </a:pP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54519" y="1390569"/>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8991600" cy="990600"/>
          </a:xfrm>
        </p:spPr>
        <p:txBody>
          <a:bodyPr>
            <a:normAutofit/>
          </a:bodyPr>
          <a:lstStyle/>
          <a:p>
            <a:pPr algn="l"/>
            <a:r>
              <a:rPr lang="en-US" sz="3600" b="1" dirty="0" smtClean="0">
                <a:solidFill>
                  <a:srgbClr val="FE5815"/>
                </a:solidFill>
                <a:latin typeface="Segoe UI" pitchFamily="34" charset="0"/>
                <a:cs typeface="Segoe UI" pitchFamily="34" charset="0"/>
              </a:rPr>
              <a:t>Mixed Mode: On-premise and Azure</a:t>
            </a:r>
            <a:r>
              <a:rPr lang="en-US" sz="3600" dirty="0" smtClean="0">
                <a:solidFill>
                  <a:srgbClr val="FE5815"/>
                </a:solidFill>
                <a:latin typeface="Segoe UI" pitchFamily="34" charset="0"/>
                <a:cs typeface="Segoe UI" pitchFamily="34" charset="0"/>
              </a:rPr>
              <a:t/>
            </a:r>
            <a:br>
              <a:rPr lang="en-US" sz="3600" dirty="0" smtClean="0">
                <a:solidFill>
                  <a:srgbClr val="FE5815"/>
                </a:solidFill>
                <a:latin typeface="Segoe UI" pitchFamily="34" charset="0"/>
                <a:cs typeface="Segoe UI" pitchFamily="34" charset="0"/>
              </a:rPr>
            </a:br>
            <a:r>
              <a:rPr lang="en-US" sz="2700" dirty="0" smtClean="0">
                <a:gradFill>
                  <a:gsLst>
                    <a:gs pos="0">
                      <a:schemeClr val="tx1"/>
                    </a:gs>
                    <a:gs pos="86000">
                      <a:schemeClr val="tx1"/>
                    </a:gs>
                  </a:gsLst>
                  <a:lin ang="5400000" scaled="0"/>
                </a:gradFill>
                <a:effectLst>
                  <a:outerShdw blurRad="63500" algn="ctr" rotWithShape="0">
                    <a:schemeClr val="tx1">
                      <a:alpha val="60000"/>
                    </a:schemeClr>
                  </a:outerShdw>
                </a:effectLst>
                <a:latin typeface="+mn-lt"/>
                <a:ea typeface="+mn-ea"/>
                <a:cs typeface="+mn-cs"/>
              </a:rPr>
              <a:t>Compute nodes on-premise and in Azure simultaneously</a:t>
            </a:r>
            <a:endParaRPr lang="en-US" sz="2700" dirty="0">
              <a:gradFill>
                <a:gsLst>
                  <a:gs pos="0">
                    <a:schemeClr val="tx1"/>
                  </a:gs>
                  <a:gs pos="86000">
                    <a:schemeClr val="tx1"/>
                  </a:gs>
                </a:gsLst>
                <a:lin ang="5400000" scaled="0"/>
              </a:gradFill>
              <a:effectLst>
                <a:outerShdw blurRad="63500" algn="ctr" rotWithShape="0">
                  <a:schemeClr val="tx1">
                    <a:alpha val="60000"/>
                  </a:schemeClr>
                </a:outerShdw>
              </a:effectLst>
              <a:latin typeface="+mn-lt"/>
              <a:ea typeface="+mn-ea"/>
              <a:cs typeface="+mn-cs"/>
            </a:endParaRPr>
          </a:p>
        </p:txBody>
      </p:sp>
      <p:cxnSp>
        <p:nvCxnSpPr>
          <p:cNvPr id="7" name="Straight Arrow Connector 6"/>
          <p:cNvCxnSpPr>
            <a:stCxn id="9" idx="3"/>
          </p:cNvCxnSpPr>
          <p:nvPr/>
        </p:nvCxnSpPr>
        <p:spPr>
          <a:xfrm>
            <a:off x="928553" y="2051669"/>
            <a:ext cx="586155" cy="0"/>
          </a:xfrm>
          <a:prstGeom prst="straightConnector1">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1968395" y="1827951"/>
            <a:ext cx="1430176" cy="1152060"/>
          </a:xfrm>
          <a:prstGeom prst="curvedConnector3">
            <a:avLst>
              <a:gd name="adj1" fmla="val 50000"/>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92726"/>
            <a:ext cx="776153" cy="71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43200" y="1066800"/>
            <a:ext cx="1310743" cy="338554"/>
          </a:xfrm>
          <a:prstGeom prst="rect">
            <a:avLst/>
          </a:prstGeom>
          <a:noFill/>
        </p:spPr>
        <p:txBody>
          <a:bodyPr wrap="none" rtlCol="0">
            <a:spAutoFit/>
          </a:bodyPr>
          <a:lstStyle/>
          <a:p>
            <a:r>
              <a:rPr lang="en-US" sz="1600" b="1" dirty="0" smtClean="0">
                <a:solidFill>
                  <a:srgbClr val="0098ED"/>
                </a:solidFill>
              </a:rPr>
              <a:t>On-premise</a:t>
            </a:r>
            <a:endParaRPr lang="en-US" sz="1600" b="1" dirty="0">
              <a:solidFill>
                <a:srgbClr val="0098ED"/>
              </a:solidFill>
            </a:endParaRPr>
          </a:p>
        </p:txBody>
      </p:sp>
      <p:sp>
        <p:nvSpPr>
          <p:cNvPr id="11" name="Cloud 10"/>
          <p:cNvSpPr/>
          <p:nvPr/>
        </p:nvSpPr>
        <p:spPr>
          <a:xfrm>
            <a:off x="1803109" y="3962400"/>
            <a:ext cx="3226091" cy="2534669"/>
          </a:xfrm>
          <a:prstGeom prst="cloud">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3941896" y="4807819"/>
            <a:ext cx="458780" cy="253916"/>
          </a:xfrm>
          <a:prstGeom prst="rect">
            <a:avLst/>
          </a:prstGeom>
          <a:noFill/>
        </p:spPr>
        <p:txBody>
          <a:bodyPr wrap="none" rtlCol="0">
            <a:spAutoFit/>
          </a:bodyPr>
          <a:lstStyle/>
          <a:p>
            <a:r>
              <a:rPr lang="en-US" sz="1050" b="1" dirty="0" smtClean="0">
                <a:solidFill>
                  <a:schemeClr val="tx2"/>
                </a:solidFill>
              </a:rPr>
              <a:t>RDB</a:t>
            </a:r>
            <a:endParaRPr lang="en-US" sz="1050" b="1" dirty="0">
              <a:solidFill>
                <a:schemeClr val="tx2"/>
              </a:solidFill>
            </a:endParaRPr>
          </a:p>
        </p:txBody>
      </p:sp>
      <p:sp>
        <p:nvSpPr>
          <p:cNvPr id="13" name="TextBox 12"/>
          <p:cNvSpPr txBox="1"/>
          <p:nvPr/>
        </p:nvSpPr>
        <p:spPr>
          <a:xfrm>
            <a:off x="3987285" y="5653713"/>
            <a:ext cx="534121" cy="253916"/>
          </a:xfrm>
          <a:prstGeom prst="rect">
            <a:avLst/>
          </a:prstGeom>
          <a:noFill/>
        </p:spPr>
        <p:txBody>
          <a:bodyPr wrap="none" rtlCol="0">
            <a:spAutoFit/>
          </a:bodyPr>
          <a:lstStyle/>
          <a:p>
            <a:r>
              <a:rPr lang="en-US" sz="1050" b="1" dirty="0" smtClean="0">
                <a:solidFill>
                  <a:schemeClr val="tx2"/>
                </a:solidFill>
              </a:rPr>
              <a:t>Blobs</a:t>
            </a:r>
            <a:endParaRPr lang="en-US" sz="1050" b="1" dirty="0">
              <a:solidFill>
                <a:schemeClr val="tx2"/>
              </a:solidFill>
            </a:endParaRPr>
          </a:p>
        </p:txBody>
      </p:sp>
      <p:sp>
        <p:nvSpPr>
          <p:cNvPr id="14" name="Rounded Rectangle 13"/>
          <p:cNvSpPr/>
          <p:nvPr/>
        </p:nvSpPr>
        <p:spPr>
          <a:xfrm>
            <a:off x="5943600" y="2057400"/>
            <a:ext cx="3048000" cy="34290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buFont typeface="Arial" pitchFamily="34" charset="0"/>
              <a:buChar char="•"/>
            </a:pPr>
            <a:r>
              <a:rPr lang="en-US" sz="1400" dirty="0" smtClean="0">
                <a:solidFill>
                  <a:schemeClr val="bg1"/>
                </a:solidFill>
              </a:rPr>
              <a:t> </a:t>
            </a:r>
            <a:r>
              <a:rPr lang="en-US" sz="1400" dirty="0" smtClean="0">
                <a:solidFill>
                  <a:schemeClr val="tx1"/>
                </a:solidFill>
              </a:rPr>
              <a:t>“</a:t>
            </a:r>
            <a:r>
              <a:rPr lang="en-US" sz="1800" dirty="0" smtClean="0">
                <a:solidFill>
                  <a:schemeClr val="tx1"/>
                </a:solidFill>
              </a:rPr>
              <a:t>Burst” into cloud on-demand while keeping control over data and corporate policies</a:t>
            </a:r>
          </a:p>
          <a:p>
            <a:pPr>
              <a:spcBef>
                <a:spcPts val="600"/>
              </a:spcBef>
              <a:buFont typeface="Arial" pitchFamily="34" charset="0"/>
              <a:buChar char="•"/>
            </a:pPr>
            <a:r>
              <a:rPr lang="en-US" sz="1800" dirty="0" smtClean="0">
                <a:solidFill>
                  <a:schemeClr val="tx1"/>
                </a:solidFill>
              </a:rPr>
              <a:t> Pay only for what you use</a:t>
            </a:r>
          </a:p>
          <a:p>
            <a:pPr>
              <a:spcBef>
                <a:spcPts val="600"/>
              </a:spcBef>
              <a:buFont typeface="Arial" pitchFamily="34" charset="0"/>
              <a:buChar char="•"/>
            </a:pPr>
            <a:r>
              <a:rPr lang="en-US" sz="1800" dirty="0" smtClean="0">
                <a:solidFill>
                  <a:schemeClr val="tx1"/>
                </a:solidFill>
              </a:rPr>
              <a:t> A stepping stone to hybrid and public clouds.</a:t>
            </a:r>
          </a:p>
          <a:p>
            <a:pPr>
              <a:spcBef>
                <a:spcPts val="600"/>
              </a:spcBef>
              <a:buFont typeface="Arial" pitchFamily="34" charset="0"/>
              <a:buChar char="•"/>
            </a:pPr>
            <a:r>
              <a:rPr lang="en-US" sz="1800" dirty="0" smtClean="0">
                <a:solidFill>
                  <a:schemeClr val="tx1"/>
                </a:solidFill>
              </a:rPr>
              <a:t> Dynamically adjust how much runs on-premise and in the cloud</a:t>
            </a:r>
          </a:p>
        </p:txBody>
      </p:sp>
      <p:sp>
        <p:nvSpPr>
          <p:cNvPr id="15" name="TextBox 14"/>
          <p:cNvSpPr txBox="1"/>
          <p:nvPr/>
        </p:nvSpPr>
        <p:spPr>
          <a:xfrm>
            <a:off x="3967924" y="4066401"/>
            <a:ext cx="604076" cy="276999"/>
          </a:xfrm>
          <a:prstGeom prst="rect">
            <a:avLst/>
          </a:prstGeom>
          <a:noFill/>
        </p:spPr>
        <p:txBody>
          <a:bodyPr wrap="none" rtlCol="0">
            <a:spAutoFit/>
          </a:bodyPr>
          <a:lstStyle/>
          <a:p>
            <a:r>
              <a:rPr lang="en-US" sz="1200" b="1" dirty="0" smtClean="0">
                <a:solidFill>
                  <a:schemeClr val="tx2">
                    <a:lumMod val="50000"/>
                  </a:schemeClr>
                </a:solidFill>
              </a:rPr>
              <a:t>Azure</a:t>
            </a:r>
            <a:endParaRPr lang="en-US" sz="1200" b="1" dirty="0">
              <a:solidFill>
                <a:schemeClr val="tx2">
                  <a:lumMod val="50000"/>
                </a:schemeClr>
              </a:solidFill>
            </a:endParaRPr>
          </a:p>
        </p:txBody>
      </p:sp>
      <p:sp>
        <p:nvSpPr>
          <p:cNvPr id="16" name="Rounded Rectangle 15"/>
          <p:cNvSpPr/>
          <p:nvPr/>
        </p:nvSpPr>
        <p:spPr>
          <a:xfrm>
            <a:off x="4005355" y="3525282"/>
            <a:ext cx="795245" cy="193100"/>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00" dirty="0" smtClean="0">
                <a:solidFill>
                  <a:schemeClr val="tx2"/>
                </a:solidFill>
              </a:rPr>
              <a:t>Compute Nodes</a:t>
            </a:r>
            <a:endParaRPr lang="en-US" sz="800" dirty="0">
              <a:solidFill>
                <a:schemeClr val="tx2"/>
              </a:solidFill>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89097" y="1390569"/>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3516494" y="1724798"/>
            <a:ext cx="884181" cy="637402"/>
            <a:chOff x="1676400" y="995065"/>
            <a:chExt cx="884181" cy="637402"/>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92420" y="995065"/>
              <a:ext cx="4575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1676400" y="1447800"/>
              <a:ext cx="884181" cy="184667"/>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1050" dirty="0" smtClean="0">
                  <a:solidFill>
                    <a:schemeClr val="tx2"/>
                  </a:solidFill>
                </a:rPr>
                <a:t>Desktops</a:t>
              </a:r>
              <a:endParaRPr lang="en-US" sz="1050" dirty="0">
                <a:solidFill>
                  <a:schemeClr val="tx2"/>
                </a:solidFill>
              </a:endParaRPr>
            </a:p>
          </p:txBody>
        </p:sp>
      </p:grpSp>
      <p:sp>
        <p:nvSpPr>
          <p:cNvPr id="21" name="Rounded Rectangle 20"/>
          <p:cNvSpPr/>
          <p:nvPr/>
        </p:nvSpPr>
        <p:spPr>
          <a:xfrm>
            <a:off x="1295400" y="2213783"/>
            <a:ext cx="867365" cy="18006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00" dirty="0" smtClean="0">
                <a:solidFill>
                  <a:schemeClr val="tx2"/>
                </a:solidFill>
              </a:rPr>
              <a:t>HPC Head Node</a:t>
            </a:r>
            <a:endParaRPr lang="en-US" sz="800" dirty="0">
              <a:solidFill>
                <a:schemeClr val="tx2"/>
              </a:solidFill>
            </a:endParaRPr>
          </a:p>
        </p:txBody>
      </p:sp>
      <p:sp>
        <p:nvSpPr>
          <p:cNvPr id="22" name="Rounded Rectangle 21"/>
          <p:cNvSpPr/>
          <p:nvPr/>
        </p:nvSpPr>
        <p:spPr>
          <a:xfrm>
            <a:off x="1295400" y="3364318"/>
            <a:ext cx="867365" cy="18006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00" dirty="0" smtClean="0">
                <a:solidFill>
                  <a:schemeClr val="tx2"/>
                </a:solidFill>
              </a:rPr>
              <a:t>Broker Node</a:t>
            </a:r>
            <a:endParaRPr lang="en-US" sz="800" dirty="0">
              <a:solidFill>
                <a:schemeClr val="tx2"/>
              </a:solidFill>
            </a:endParaRPr>
          </a:p>
        </p:txBody>
      </p:sp>
      <p:cxnSp>
        <p:nvCxnSpPr>
          <p:cNvPr id="23" name="Curved Connector 22"/>
          <p:cNvCxnSpPr>
            <a:stCxn id="22" idx="2"/>
            <a:endCxn id="11" idx="2"/>
          </p:cNvCxnSpPr>
          <p:nvPr/>
        </p:nvCxnSpPr>
        <p:spPr>
          <a:xfrm rot="16200000" flipH="1">
            <a:off x="928425" y="4345044"/>
            <a:ext cx="1685348" cy="84033"/>
          </a:xfrm>
          <a:prstGeom prst="curvedConnector2">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Picture 3"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1896" y="298001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1896" y="2864638"/>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eventsql\dvd\Online_ART\DVD_ART36\Artwork_Imagery\Icons - Illustrations\_ VIRTUALIZATION ICON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1896" y="2743200"/>
            <a:ext cx="963903" cy="64182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urved Connector 26"/>
          <p:cNvCxnSpPr/>
          <p:nvPr/>
        </p:nvCxnSpPr>
        <p:spPr>
          <a:xfrm>
            <a:off x="1975053" y="2989248"/>
            <a:ext cx="1966843" cy="196300"/>
          </a:xfrm>
          <a:prstGeom prst="curvedConnector3">
            <a:avLst>
              <a:gd name="adj1" fmla="val 50000"/>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Picture 2" descr="\\eventsql\dvd\Online_ART\DVD_ART36\Artwork_Imagery\Icons - Illustrations\_ VISTA STYL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490" y="2667000"/>
            <a:ext cx="751644" cy="7516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ventsql\dvd\Online_ART\DVD_ART36\Artwork_Imagery\Icons - Illustrations\_ VISTA STYLE\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708" y="1517318"/>
            <a:ext cx="751644" cy="75164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H="1">
            <a:off x="1725137" y="2414680"/>
            <a:ext cx="1589" cy="427423"/>
          </a:xfrm>
          <a:prstGeom prst="straightConnector1">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931570" y="5232770"/>
            <a:ext cx="892968" cy="976723"/>
            <a:chOff x="5057290" y="4586568"/>
            <a:chExt cx="892968" cy="976723"/>
          </a:xfrm>
        </p:grpSpPr>
        <p:sp>
          <p:nvSpPr>
            <p:cNvPr id="32" name="Rounded Rectangle 31"/>
            <p:cNvSpPr/>
            <p:nvPr/>
          </p:nvSpPr>
          <p:spPr>
            <a:xfrm>
              <a:off x="5109480" y="5370191"/>
              <a:ext cx="795245" cy="193100"/>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700" dirty="0" smtClean="0">
                  <a:solidFill>
                    <a:schemeClr val="tx2"/>
                  </a:solidFill>
                </a:rPr>
                <a:t>Worker/Web Role</a:t>
              </a:r>
              <a:endParaRPr lang="en-US" sz="700" dirty="0">
                <a:solidFill>
                  <a:schemeClr val="tx2"/>
                </a:solidFill>
              </a:endParaRPr>
            </a:p>
          </p:txBody>
        </p:sp>
        <p:pic>
          <p:nvPicPr>
            <p:cNvPr id="33" name="Picture 2" descr="\\eventsql\dvd\Online_ART\DVD_ART36\Artwork_Imagery\Icons - Illustrations\_ VIRTUALIZATION ICONS\Server Virtual 2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7290" y="4765260"/>
              <a:ext cx="886310" cy="6712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eventsql\dvd\Online_ART\DVD_ART36\Artwork_Imagery\Icons - Illustrations\_ VIRTUALIZATION ICONS\Server Virtual 2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948" y="4586568"/>
              <a:ext cx="886310" cy="671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2968310" y="4120369"/>
            <a:ext cx="892968" cy="976723"/>
            <a:chOff x="5057290" y="4586568"/>
            <a:chExt cx="892968" cy="976723"/>
          </a:xfrm>
        </p:grpSpPr>
        <p:sp>
          <p:nvSpPr>
            <p:cNvPr id="36" name="Rounded Rectangle 35"/>
            <p:cNvSpPr/>
            <p:nvPr/>
          </p:nvSpPr>
          <p:spPr>
            <a:xfrm>
              <a:off x="5109480" y="5370191"/>
              <a:ext cx="795245" cy="193100"/>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700" dirty="0" smtClean="0">
                  <a:solidFill>
                    <a:schemeClr val="tx2"/>
                  </a:solidFill>
                </a:rPr>
                <a:t>Worker/Web Role</a:t>
              </a:r>
              <a:endParaRPr lang="en-US" sz="700" dirty="0">
                <a:solidFill>
                  <a:schemeClr val="tx2"/>
                </a:solidFill>
              </a:endParaRPr>
            </a:p>
          </p:txBody>
        </p:sp>
        <p:pic>
          <p:nvPicPr>
            <p:cNvPr id="37" name="Picture 2" descr="\\eventsql\dvd\Online_ART\DVD_ART36\Artwork_Imagery\Icons - Illustrations\_ VIRTUALIZATION ICONS\Server Virtual 2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7290" y="4765260"/>
              <a:ext cx="886310" cy="6712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 Virtual 2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948" y="4586568"/>
              <a:ext cx="886310" cy="671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1968395" y="4691723"/>
            <a:ext cx="892968" cy="976723"/>
            <a:chOff x="5057290" y="4586568"/>
            <a:chExt cx="892968" cy="976723"/>
          </a:xfrm>
        </p:grpSpPr>
        <p:sp>
          <p:nvSpPr>
            <p:cNvPr id="40" name="Rounded Rectangle 39"/>
            <p:cNvSpPr/>
            <p:nvPr/>
          </p:nvSpPr>
          <p:spPr>
            <a:xfrm>
              <a:off x="5109480" y="5370191"/>
              <a:ext cx="795245" cy="193100"/>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700" dirty="0" smtClean="0">
                  <a:solidFill>
                    <a:schemeClr val="tx2"/>
                  </a:solidFill>
                </a:rPr>
                <a:t>Worker/Web Role</a:t>
              </a:r>
              <a:endParaRPr lang="en-US" sz="700" dirty="0">
                <a:solidFill>
                  <a:schemeClr val="tx2"/>
                </a:solidFill>
              </a:endParaRPr>
            </a:p>
          </p:txBody>
        </p:sp>
        <p:pic>
          <p:nvPicPr>
            <p:cNvPr id="41" name="Picture 2" descr="\\eventsql\dvd\Online_ART\DVD_ART36\Artwork_Imagery\Icons - Illustrations\_ VIRTUALIZATION ICONS\Server Virtual 2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7290" y="4765260"/>
              <a:ext cx="886310" cy="6712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eventsql\dvd\Online_ART\DVD_ART36\Artwork_Imagery\Icons - Illustrations\_ VIRTUALIZATION ICONS\Server Virtual 2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948" y="4586568"/>
              <a:ext cx="886310" cy="671232"/>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 descr="data"/>
          <p:cNvPicPr>
            <a:picLocks noChangeAspect="1" noChangeArrowheads="1"/>
          </p:cNvPicPr>
          <p:nvPr/>
        </p:nvPicPr>
        <p:blipFill>
          <a:blip r:embed="rId7" cstate="screen"/>
          <a:srcRect/>
          <a:stretch>
            <a:fillRect/>
          </a:stretch>
        </p:blipFill>
        <p:spPr bwMode="auto">
          <a:xfrm>
            <a:off x="4022796" y="4399253"/>
            <a:ext cx="350178" cy="420214"/>
          </a:xfrm>
          <a:prstGeom prst="rect">
            <a:avLst/>
          </a:prstGeom>
          <a:noFill/>
          <a:ln w="9525">
            <a:noFill/>
            <a:miter lim="800000"/>
            <a:headEnd/>
            <a:tailEnd/>
          </a:ln>
        </p:spPr>
      </p:pic>
      <p:pic>
        <p:nvPicPr>
          <p:cNvPr id="44" name="Picture 4" descr="data"/>
          <p:cNvPicPr>
            <a:picLocks noChangeAspect="1" noChangeArrowheads="1"/>
          </p:cNvPicPr>
          <p:nvPr/>
        </p:nvPicPr>
        <p:blipFill>
          <a:blip r:embed="rId7" cstate="screen">
            <a:duotone>
              <a:prstClr val="black"/>
              <a:schemeClr val="tx2">
                <a:tint val="45000"/>
                <a:satMod val="400000"/>
              </a:schemeClr>
            </a:duotone>
          </a:blip>
          <a:srcRect/>
          <a:stretch>
            <a:fillRect/>
          </a:stretch>
        </p:blipFill>
        <p:spPr bwMode="auto">
          <a:xfrm>
            <a:off x="3973562" y="5088240"/>
            <a:ext cx="350178" cy="420214"/>
          </a:xfrm>
          <a:prstGeom prst="rect">
            <a:avLst/>
          </a:prstGeom>
          <a:noFill/>
          <a:ln w="9525">
            <a:noFill/>
            <a:miter lim="800000"/>
            <a:headEnd/>
            <a:tailEnd/>
          </a:ln>
        </p:spPr>
      </p:pic>
      <p:pic>
        <p:nvPicPr>
          <p:cNvPr id="45" name="Picture 4" descr="data"/>
          <p:cNvPicPr>
            <a:picLocks noChangeAspect="1" noChangeArrowheads="1"/>
          </p:cNvPicPr>
          <p:nvPr/>
        </p:nvPicPr>
        <p:blipFill>
          <a:blip r:embed="rId7" cstate="screen">
            <a:duotone>
              <a:prstClr val="black"/>
              <a:schemeClr val="tx2">
                <a:tint val="45000"/>
                <a:satMod val="400000"/>
              </a:schemeClr>
            </a:duotone>
          </a:blip>
          <a:srcRect/>
          <a:stretch>
            <a:fillRect/>
          </a:stretch>
        </p:blipFill>
        <p:spPr bwMode="auto">
          <a:xfrm>
            <a:off x="4183729" y="5190463"/>
            <a:ext cx="350178" cy="420214"/>
          </a:xfrm>
          <a:prstGeom prst="rect">
            <a:avLst/>
          </a:prstGeom>
          <a:noFill/>
          <a:ln w="9525">
            <a:noFill/>
            <a:miter lim="800000"/>
            <a:headEnd/>
            <a:tailEnd/>
          </a:ln>
        </p:spPr>
      </p:pic>
    </p:spTree>
    <p:extLst>
      <p:ext uri="{BB962C8B-B14F-4D97-AF65-F5344CB8AC3E}">
        <p14:creationId xmlns:p14="http://schemas.microsoft.com/office/powerpoint/2010/main" val="57484357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981199" y="2362199"/>
            <a:ext cx="4191001" cy="3111405"/>
          </a:xfrm>
          <a:prstGeom prst="cloud">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dk1"/>
              </a:solidFill>
            </a:endParaRPr>
          </a:p>
        </p:txBody>
      </p:sp>
      <p:sp>
        <p:nvSpPr>
          <p:cNvPr id="5" name="Title 1"/>
          <p:cNvSpPr>
            <a:spLocks noGrp="1"/>
          </p:cNvSpPr>
          <p:nvPr>
            <p:ph type="title"/>
          </p:nvPr>
        </p:nvSpPr>
        <p:spPr>
          <a:xfrm>
            <a:off x="0" y="0"/>
            <a:ext cx="8610600" cy="609600"/>
          </a:xfrm>
        </p:spPr>
        <p:txBody>
          <a:bodyPr>
            <a:normAutofit fontScale="90000"/>
          </a:bodyPr>
          <a:lstStyle/>
          <a:p>
            <a:pPr algn="l"/>
            <a:r>
              <a:rPr lang="en-US" sz="3600" b="1" dirty="0" smtClean="0">
                <a:solidFill>
                  <a:srgbClr val="FE5815"/>
                </a:solidFill>
                <a:latin typeface="Segoe UI" pitchFamily="34" charset="0"/>
                <a:cs typeface="Segoe UI" pitchFamily="34" charset="0"/>
              </a:rPr>
              <a:t>All in the cloud</a:t>
            </a:r>
            <a:br>
              <a:rPr lang="en-US" sz="3600" b="1" dirty="0" smtClean="0">
                <a:solidFill>
                  <a:srgbClr val="FE5815"/>
                </a:solidFill>
                <a:latin typeface="Segoe UI" pitchFamily="34" charset="0"/>
                <a:cs typeface="Segoe UI" pitchFamily="34" charset="0"/>
              </a:rPr>
            </a:br>
            <a:endParaRPr lang="en-US" sz="3600" b="1" dirty="0">
              <a:solidFill>
                <a:srgbClr val="FE5815"/>
              </a:solidFill>
              <a:latin typeface="Segoe UI" pitchFamily="34" charset="0"/>
              <a:cs typeface="Segoe UI" pitchFamily="34" charset="0"/>
            </a:endParaRPr>
          </a:p>
        </p:txBody>
      </p:sp>
      <p:cxnSp>
        <p:nvCxnSpPr>
          <p:cNvPr id="6" name="Straight Arrow Connector 5"/>
          <p:cNvCxnSpPr>
            <a:stCxn id="7" idx="3"/>
          </p:cNvCxnSpPr>
          <p:nvPr/>
        </p:nvCxnSpPr>
        <p:spPr>
          <a:xfrm>
            <a:off x="1233353" y="3809999"/>
            <a:ext cx="1047989" cy="1588"/>
          </a:xfrm>
          <a:prstGeom prst="straightConnector1">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51056"/>
            <a:ext cx="776153" cy="71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urved Connector 7"/>
          <p:cNvCxnSpPr/>
          <p:nvPr/>
        </p:nvCxnSpPr>
        <p:spPr>
          <a:xfrm flipV="1">
            <a:off x="2800249" y="2703188"/>
            <a:ext cx="1502755" cy="954413"/>
          </a:xfrm>
          <a:prstGeom prst="curvedConnector3">
            <a:avLst>
              <a:gd name="adj1" fmla="val 50000"/>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86128" y="1981199"/>
            <a:ext cx="741678" cy="338554"/>
          </a:xfrm>
          <a:prstGeom prst="rect">
            <a:avLst/>
          </a:prstGeom>
          <a:noFill/>
        </p:spPr>
        <p:txBody>
          <a:bodyPr wrap="none" rtlCol="0">
            <a:spAutoFit/>
          </a:bodyPr>
          <a:lstStyle/>
          <a:p>
            <a:r>
              <a:rPr lang="en-US" sz="1600" b="1" dirty="0" smtClean="0">
                <a:solidFill>
                  <a:srgbClr val="0098ED"/>
                </a:solidFill>
              </a:rPr>
              <a:t>Azure</a:t>
            </a:r>
            <a:endParaRPr lang="en-US" sz="1600" b="1" dirty="0">
              <a:solidFill>
                <a:srgbClr val="0098ED"/>
              </a:solidFill>
            </a:endParaRPr>
          </a:p>
        </p:txBody>
      </p:sp>
      <p:sp>
        <p:nvSpPr>
          <p:cNvPr id="10" name="TextBox 9"/>
          <p:cNvSpPr txBox="1"/>
          <p:nvPr/>
        </p:nvSpPr>
        <p:spPr>
          <a:xfrm>
            <a:off x="5108986" y="3090273"/>
            <a:ext cx="458780" cy="253916"/>
          </a:xfrm>
          <a:prstGeom prst="rect">
            <a:avLst/>
          </a:prstGeom>
          <a:noFill/>
        </p:spPr>
        <p:txBody>
          <a:bodyPr wrap="none" rtlCol="0">
            <a:spAutoFit/>
          </a:bodyPr>
          <a:lstStyle/>
          <a:p>
            <a:r>
              <a:rPr lang="en-US" sz="1050" b="1" dirty="0" smtClean="0">
                <a:solidFill>
                  <a:schemeClr val="tx2"/>
                </a:solidFill>
              </a:rPr>
              <a:t>RDB</a:t>
            </a:r>
            <a:endParaRPr lang="en-US" sz="1050" b="1" dirty="0">
              <a:solidFill>
                <a:schemeClr val="tx2"/>
              </a:solidFill>
            </a:endParaRPr>
          </a:p>
        </p:txBody>
      </p:sp>
      <p:sp>
        <p:nvSpPr>
          <p:cNvPr id="11" name="TextBox 10"/>
          <p:cNvSpPr txBox="1"/>
          <p:nvPr/>
        </p:nvSpPr>
        <p:spPr>
          <a:xfrm>
            <a:off x="5056735" y="4041241"/>
            <a:ext cx="534121" cy="253916"/>
          </a:xfrm>
          <a:prstGeom prst="rect">
            <a:avLst/>
          </a:prstGeom>
          <a:noFill/>
        </p:spPr>
        <p:txBody>
          <a:bodyPr wrap="none" rtlCol="0">
            <a:spAutoFit/>
          </a:bodyPr>
          <a:lstStyle/>
          <a:p>
            <a:r>
              <a:rPr lang="en-US" sz="1050" b="1" dirty="0" smtClean="0">
                <a:solidFill>
                  <a:schemeClr val="tx2"/>
                </a:solidFill>
              </a:rPr>
              <a:t>Blobs</a:t>
            </a:r>
            <a:endParaRPr lang="en-US" sz="1050" b="1" dirty="0">
              <a:solidFill>
                <a:schemeClr val="tx2"/>
              </a:solidFill>
            </a:endParaRPr>
          </a:p>
        </p:txBody>
      </p:sp>
      <p:cxnSp>
        <p:nvCxnSpPr>
          <p:cNvPr id="12" name="Curved Connector 11"/>
          <p:cNvCxnSpPr/>
          <p:nvPr/>
        </p:nvCxnSpPr>
        <p:spPr>
          <a:xfrm>
            <a:off x="2800249" y="3675398"/>
            <a:ext cx="1088761" cy="898772"/>
          </a:xfrm>
          <a:prstGeom prst="curvedConnector3">
            <a:avLst>
              <a:gd name="adj1" fmla="val 50000"/>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24600" y="2362200"/>
            <a:ext cx="2667000" cy="2590802"/>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buFont typeface="Arial" pitchFamily="34" charset="0"/>
              <a:buChar char="•"/>
            </a:pPr>
            <a:r>
              <a:rPr lang="en-US" sz="1800" dirty="0" smtClean="0">
                <a:solidFill>
                  <a:schemeClr val="bg1"/>
                </a:solidFill>
              </a:rPr>
              <a:t> </a:t>
            </a:r>
            <a:r>
              <a:rPr lang="en-US" sz="1800" dirty="0" smtClean="0">
                <a:solidFill>
                  <a:schemeClr val="tx1"/>
                </a:solidFill>
              </a:rPr>
              <a:t>Run HPC jobs without managing or maintaining a cluster</a:t>
            </a:r>
          </a:p>
          <a:p>
            <a:pPr>
              <a:spcBef>
                <a:spcPts val="600"/>
              </a:spcBef>
              <a:buFont typeface="Arial" pitchFamily="34" charset="0"/>
              <a:buChar char="•"/>
            </a:pPr>
            <a:r>
              <a:rPr lang="en-US" sz="1800" dirty="0" smtClean="0">
                <a:solidFill>
                  <a:schemeClr val="tx1"/>
                </a:solidFill>
              </a:rPr>
              <a:t> Guaranteed SLAs</a:t>
            </a:r>
          </a:p>
          <a:p>
            <a:pPr>
              <a:spcBef>
                <a:spcPts val="600"/>
              </a:spcBef>
              <a:buFont typeface="Arial" pitchFamily="34" charset="0"/>
              <a:buChar char="•"/>
            </a:pPr>
            <a:r>
              <a:rPr lang="en-US" sz="1800" dirty="0" smtClean="0">
                <a:solidFill>
                  <a:schemeClr val="tx1"/>
                </a:solidFill>
              </a:rPr>
              <a:t> Pay as you go, only for what you use </a:t>
            </a:r>
          </a:p>
        </p:txBody>
      </p:sp>
      <p:sp>
        <p:nvSpPr>
          <p:cNvPr id="14" name="TextBox 13"/>
          <p:cNvSpPr txBox="1"/>
          <p:nvPr/>
        </p:nvSpPr>
        <p:spPr>
          <a:xfrm>
            <a:off x="0" y="528935"/>
            <a:ext cx="8077200" cy="461665"/>
          </a:xfrm>
          <a:prstGeom prst="rect">
            <a:avLst/>
          </a:prstGeom>
          <a:noFill/>
        </p:spPr>
        <p:txBody>
          <a:bodyPr wrap="square" rtlCol="0">
            <a:spAutoFit/>
          </a:bodyPr>
          <a:lstStyle/>
          <a:p>
            <a:pPr indent="-342900">
              <a:spcBef>
                <a:spcPct val="20000"/>
              </a:spcBef>
            </a:pPr>
            <a:r>
              <a:rPr lang="en-US" sz="2400" dirty="0" smtClean="0">
                <a:gradFill>
                  <a:gsLst>
                    <a:gs pos="0">
                      <a:schemeClr val="tx1"/>
                    </a:gs>
                    <a:gs pos="86000">
                      <a:schemeClr val="tx1"/>
                    </a:gs>
                  </a:gsLst>
                  <a:lin ang="5400000" scaled="0"/>
                </a:gradFill>
                <a:effectLst>
                  <a:outerShdw blurRad="63500" algn="ctr" rotWithShape="0">
                    <a:schemeClr val="tx1">
                      <a:alpha val="60000"/>
                    </a:schemeClr>
                  </a:outerShdw>
                </a:effectLst>
              </a:rPr>
              <a:t>Head &amp; Compute nodes in Azure</a:t>
            </a:r>
            <a:endParaRPr lang="en-US" sz="2400" dirty="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15" name="Rounded Rectangle 14"/>
          <p:cNvSpPr/>
          <p:nvPr/>
        </p:nvSpPr>
        <p:spPr>
          <a:xfrm>
            <a:off x="2127254" y="4030568"/>
            <a:ext cx="867365" cy="18006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00" dirty="0" smtClean="0">
                <a:solidFill>
                  <a:schemeClr val="tx2"/>
                </a:solidFill>
              </a:rPr>
              <a:t>HPC Head Node</a:t>
            </a:r>
            <a:endParaRPr lang="en-US" sz="800" dirty="0">
              <a:solidFill>
                <a:schemeClr val="tx2"/>
              </a:solidFill>
            </a:endParaRPr>
          </a:p>
        </p:txBody>
      </p:sp>
      <p:cxnSp>
        <p:nvCxnSpPr>
          <p:cNvPr id="16" name="Curved Connector 15"/>
          <p:cNvCxnSpPr/>
          <p:nvPr/>
        </p:nvCxnSpPr>
        <p:spPr>
          <a:xfrm>
            <a:off x="2800249" y="3675398"/>
            <a:ext cx="1001372" cy="38560"/>
          </a:xfrm>
          <a:prstGeom prst="curvedConnector3">
            <a:avLst>
              <a:gd name="adj1" fmla="val 50000"/>
            </a:avLst>
          </a:prstGeom>
          <a:ln w="254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7" name="Picture 2" descr="\\eventsql\dvd\Online_ART\DVD_ART36\Artwork_Imagery\Icons - Illustrations\_ VISTA STYLE\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1342" y="3289597"/>
            <a:ext cx="751644" cy="75164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217587" y="2438400"/>
            <a:ext cx="811615" cy="798031"/>
            <a:chOff x="4933831" y="4586568"/>
            <a:chExt cx="1016427" cy="976723"/>
          </a:xfrm>
        </p:grpSpPr>
        <p:sp>
          <p:nvSpPr>
            <p:cNvPr id="19" name="Rounded Rectangle 18"/>
            <p:cNvSpPr/>
            <p:nvPr/>
          </p:nvSpPr>
          <p:spPr>
            <a:xfrm>
              <a:off x="4933831" y="5370191"/>
              <a:ext cx="1009770" cy="193100"/>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700" dirty="0" smtClean="0">
                  <a:solidFill>
                    <a:schemeClr val="tx2"/>
                  </a:solidFill>
                </a:rPr>
                <a:t>Worker/Web Role</a:t>
              </a:r>
              <a:endParaRPr lang="en-US" sz="700" dirty="0">
                <a:solidFill>
                  <a:schemeClr val="tx2"/>
                </a:solidFill>
              </a:endParaRPr>
            </a:p>
          </p:txBody>
        </p:sp>
        <p:pic>
          <p:nvPicPr>
            <p:cNvPr id="20" name="Picture 2" descr="\\eventsql\dvd\Online_ART\DVD_ART36\Artwork_Imagery\Icons - Illustrations\_ VIRTUALIZATION ICONS\Server Virtual 2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7290" y="4765260"/>
              <a:ext cx="886310" cy="6712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ventsql\dvd\Online_ART\DVD_ART36\Artwork_Imagery\Icons - Illustrations\_ VIRTUALIZATION ICONS\Server Virtual 2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948" y="4586568"/>
              <a:ext cx="886310" cy="671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746646" y="3256446"/>
            <a:ext cx="811615" cy="798031"/>
            <a:chOff x="4933831" y="4586568"/>
            <a:chExt cx="1016427" cy="976723"/>
          </a:xfrm>
        </p:grpSpPr>
        <p:sp>
          <p:nvSpPr>
            <p:cNvPr id="23" name="Rounded Rectangle 22"/>
            <p:cNvSpPr/>
            <p:nvPr/>
          </p:nvSpPr>
          <p:spPr>
            <a:xfrm>
              <a:off x="4933831" y="5370191"/>
              <a:ext cx="1009770" cy="193100"/>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700" dirty="0" smtClean="0">
                  <a:solidFill>
                    <a:schemeClr val="tx2"/>
                  </a:solidFill>
                </a:rPr>
                <a:t>Worker/Web Role</a:t>
              </a:r>
              <a:endParaRPr lang="en-US" sz="700" dirty="0">
                <a:solidFill>
                  <a:schemeClr val="tx2"/>
                </a:solidFill>
              </a:endParaRPr>
            </a:p>
          </p:txBody>
        </p:sp>
        <p:pic>
          <p:nvPicPr>
            <p:cNvPr id="24" name="Picture 2" descr="\\eventsql\dvd\Online_ART\DVD_ART36\Artwork_Imagery\Icons - Illustrations\_ VIRTUALIZATION ICONS\Server Virtual 2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7290" y="4765260"/>
              <a:ext cx="886310" cy="6712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ventsql\dvd\Online_ART\DVD_ART36\Artwork_Imagery\Icons - Illustrations\_ VIRTUALIZATION ICONS\Server Virtual 2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948" y="4586568"/>
              <a:ext cx="886310" cy="671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837044" y="4210638"/>
            <a:ext cx="811615" cy="798031"/>
            <a:chOff x="4933831" y="4586568"/>
            <a:chExt cx="1016427" cy="976723"/>
          </a:xfrm>
        </p:grpSpPr>
        <p:sp>
          <p:nvSpPr>
            <p:cNvPr id="27" name="Rounded Rectangle 26"/>
            <p:cNvSpPr/>
            <p:nvPr/>
          </p:nvSpPr>
          <p:spPr>
            <a:xfrm>
              <a:off x="4933831" y="5370191"/>
              <a:ext cx="1009770" cy="193100"/>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700" dirty="0" smtClean="0">
                  <a:solidFill>
                    <a:schemeClr val="tx2"/>
                  </a:solidFill>
                </a:rPr>
                <a:t>HPC VM</a:t>
              </a:r>
              <a:endParaRPr lang="en-US" sz="700" dirty="0">
                <a:solidFill>
                  <a:schemeClr val="tx2"/>
                </a:solidFill>
              </a:endParaRPr>
            </a:p>
          </p:txBody>
        </p:sp>
        <p:pic>
          <p:nvPicPr>
            <p:cNvPr id="28" name="Picture 2" descr="\\eventsql\dvd\Online_ART\DVD_ART36\Artwork_Imagery\Icons - Illustrations\_ VIRTUALIZATION ICONS\Server Virtual 2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7290" y="4765260"/>
              <a:ext cx="886310" cy="6712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ventsql\dvd\Online_ART\DVD_ART36\Artwork_Imagery\Icons - Illustrations\_ VIRTUALIZATION ICONS\Server Virtual 2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948" y="4586568"/>
              <a:ext cx="886310" cy="67123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4" descr="data"/>
          <p:cNvPicPr>
            <a:picLocks noChangeAspect="1" noChangeArrowheads="1"/>
          </p:cNvPicPr>
          <p:nvPr/>
        </p:nvPicPr>
        <p:blipFill>
          <a:blip r:embed="rId6" cstate="screen"/>
          <a:srcRect/>
          <a:stretch>
            <a:fillRect/>
          </a:stretch>
        </p:blipFill>
        <p:spPr bwMode="auto">
          <a:xfrm>
            <a:off x="5183784" y="2712616"/>
            <a:ext cx="350178" cy="420214"/>
          </a:xfrm>
          <a:prstGeom prst="rect">
            <a:avLst/>
          </a:prstGeom>
          <a:noFill/>
          <a:ln w="9525">
            <a:noFill/>
            <a:miter lim="800000"/>
            <a:headEnd/>
            <a:tailEnd/>
          </a:ln>
        </p:spPr>
      </p:pic>
      <p:pic>
        <p:nvPicPr>
          <p:cNvPr id="31" name="Picture 4" descr="data"/>
          <p:cNvPicPr>
            <a:picLocks noChangeAspect="1" noChangeArrowheads="1"/>
          </p:cNvPicPr>
          <p:nvPr/>
        </p:nvPicPr>
        <p:blipFill>
          <a:blip r:embed="rId6" cstate="screen">
            <a:duotone>
              <a:prstClr val="black"/>
              <a:schemeClr val="tx2">
                <a:tint val="45000"/>
                <a:satMod val="400000"/>
              </a:schemeClr>
            </a:duotone>
          </a:blip>
          <a:srcRect/>
          <a:stretch>
            <a:fillRect/>
          </a:stretch>
        </p:blipFill>
        <p:spPr bwMode="auto">
          <a:xfrm>
            <a:off x="4973617" y="3555377"/>
            <a:ext cx="350178" cy="420214"/>
          </a:xfrm>
          <a:prstGeom prst="rect">
            <a:avLst/>
          </a:prstGeom>
          <a:noFill/>
          <a:ln w="9525">
            <a:noFill/>
            <a:miter lim="800000"/>
            <a:headEnd/>
            <a:tailEnd/>
          </a:ln>
        </p:spPr>
      </p:pic>
      <p:pic>
        <p:nvPicPr>
          <p:cNvPr id="32" name="Picture 4" descr="data"/>
          <p:cNvPicPr>
            <a:picLocks noChangeAspect="1" noChangeArrowheads="1"/>
          </p:cNvPicPr>
          <p:nvPr/>
        </p:nvPicPr>
        <p:blipFill>
          <a:blip r:embed="rId6" cstate="screen">
            <a:duotone>
              <a:prstClr val="black"/>
              <a:schemeClr val="tx2">
                <a:tint val="45000"/>
                <a:satMod val="400000"/>
              </a:schemeClr>
            </a:duotone>
          </a:blip>
          <a:srcRect/>
          <a:stretch>
            <a:fillRect/>
          </a:stretch>
        </p:blipFill>
        <p:spPr bwMode="auto">
          <a:xfrm>
            <a:off x="5183784" y="3657600"/>
            <a:ext cx="350178" cy="420214"/>
          </a:xfrm>
          <a:prstGeom prst="rect">
            <a:avLst/>
          </a:prstGeom>
          <a:noFill/>
          <a:ln w="9525">
            <a:noFill/>
            <a:miter lim="800000"/>
            <a:headEnd/>
            <a:tailEnd/>
          </a:ln>
        </p:spPr>
      </p:pic>
    </p:spTree>
    <p:extLst>
      <p:ext uri="{BB962C8B-B14F-4D97-AF65-F5344CB8AC3E}">
        <p14:creationId xmlns:p14="http://schemas.microsoft.com/office/powerpoint/2010/main" val="194622592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762000"/>
          </a:xfrm>
        </p:spPr>
        <p:txBody>
          <a:bodyPr/>
          <a:lstStyle/>
          <a:p>
            <a:r>
              <a:rPr lang="en-US" sz="3200" b="1" dirty="0" smtClean="0"/>
              <a:t>HPC on Azure - Benefits</a:t>
            </a:r>
            <a:endParaRPr lang="en-US" sz="3200" b="1" dirty="0"/>
          </a:p>
        </p:txBody>
      </p:sp>
      <p:sp>
        <p:nvSpPr>
          <p:cNvPr id="5" name="Rounded Rectangle 4"/>
          <p:cNvSpPr/>
          <p:nvPr/>
        </p:nvSpPr>
        <p:spPr>
          <a:xfrm>
            <a:off x="457200" y="1066800"/>
            <a:ext cx="2278781" cy="11430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Flexibility and Choice</a:t>
            </a:r>
            <a:endParaRPr lang="en-US" sz="1400" dirty="0"/>
          </a:p>
        </p:txBody>
      </p:sp>
      <p:sp>
        <p:nvSpPr>
          <p:cNvPr id="6" name="Rounded Rectangle 5"/>
          <p:cNvSpPr/>
          <p:nvPr/>
        </p:nvSpPr>
        <p:spPr>
          <a:xfrm>
            <a:off x="457200" y="3771900"/>
            <a:ext cx="2278781" cy="10668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Single comprehensive solution from one vendor</a:t>
            </a:r>
            <a:endParaRPr lang="en-US" sz="1400" dirty="0"/>
          </a:p>
        </p:txBody>
      </p:sp>
      <p:sp>
        <p:nvSpPr>
          <p:cNvPr id="7" name="Rounded Rectangle 6"/>
          <p:cNvSpPr/>
          <p:nvPr/>
        </p:nvSpPr>
        <p:spPr>
          <a:xfrm>
            <a:off x="457200" y="5067300"/>
            <a:ext cx="2278781" cy="11430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Familiar Development Tools and Runtime</a:t>
            </a:r>
            <a:endParaRPr lang="en-US" sz="1400" dirty="0"/>
          </a:p>
        </p:txBody>
      </p:sp>
      <p:sp>
        <p:nvSpPr>
          <p:cNvPr id="8" name="Rounded Rectangle 7"/>
          <p:cNvSpPr/>
          <p:nvPr/>
        </p:nvSpPr>
        <p:spPr>
          <a:xfrm>
            <a:off x="457200" y="2362200"/>
            <a:ext cx="2278781" cy="12192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Deep integration with Azure </a:t>
            </a:r>
            <a:endParaRPr lang="en-US" sz="1400" dirty="0"/>
          </a:p>
        </p:txBody>
      </p:sp>
      <p:sp>
        <p:nvSpPr>
          <p:cNvPr id="9" name="Rounded Rectangle 8"/>
          <p:cNvSpPr/>
          <p:nvPr/>
        </p:nvSpPr>
        <p:spPr>
          <a:xfrm>
            <a:off x="2895600" y="1066800"/>
            <a:ext cx="5715000" cy="11430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The cloud on your terms:</a:t>
            </a:r>
          </a:p>
          <a:p>
            <a:pPr>
              <a:buFont typeface="Arial" pitchFamily="34" charset="0"/>
              <a:buChar char="•"/>
            </a:pPr>
            <a:r>
              <a:rPr lang="en-US" sz="1400" dirty="0" smtClean="0"/>
              <a:t> Choice of deployment models (on-premise, cloud or mixed mode)</a:t>
            </a:r>
          </a:p>
          <a:p>
            <a:pPr>
              <a:buFont typeface="Arial" pitchFamily="34" charset="0"/>
              <a:buChar char="•"/>
            </a:pPr>
            <a:r>
              <a:rPr lang="en-US" sz="1400" dirty="0" smtClean="0"/>
              <a:t> Choice of application models (managed or VM based)</a:t>
            </a:r>
          </a:p>
          <a:p>
            <a:pPr>
              <a:buFont typeface="Arial" pitchFamily="34" charset="0"/>
              <a:buChar char="•"/>
            </a:pPr>
            <a:r>
              <a:rPr lang="en-US" sz="1400" dirty="0" smtClean="0"/>
              <a:t> Choice of storage models (SQL, Storage or local)</a:t>
            </a:r>
          </a:p>
        </p:txBody>
      </p:sp>
      <p:sp>
        <p:nvSpPr>
          <p:cNvPr id="10" name="Rounded Rectangle 9"/>
          <p:cNvSpPr/>
          <p:nvPr/>
        </p:nvSpPr>
        <p:spPr>
          <a:xfrm>
            <a:off x="2895600" y="2400300"/>
            <a:ext cx="5715000" cy="11430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sz="1400" dirty="0" smtClean="0"/>
              <a:t> Technically integrated with Azure programming, deployment and management models.</a:t>
            </a:r>
          </a:p>
          <a:p>
            <a:pPr>
              <a:buFont typeface="Arial" pitchFamily="34" charset="0"/>
              <a:buChar char="•"/>
            </a:pPr>
            <a:r>
              <a:rPr lang="en-US" sz="1400" dirty="0" smtClean="0"/>
              <a:t> Single, unified view of resource utilization and </a:t>
            </a:r>
            <a:r>
              <a:rPr lang="en-US" sz="1400" smtClean="0"/>
              <a:t>costs.</a:t>
            </a:r>
            <a:endParaRPr lang="en-US" sz="1400" dirty="0" smtClean="0"/>
          </a:p>
        </p:txBody>
      </p:sp>
      <p:sp>
        <p:nvSpPr>
          <p:cNvPr id="11" name="Rounded Rectangle 10"/>
          <p:cNvSpPr/>
          <p:nvPr/>
        </p:nvSpPr>
        <p:spPr>
          <a:xfrm>
            <a:off x="2895600" y="3733800"/>
            <a:ext cx="5715000" cy="11430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sz="1400" dirty="0" smtClean="0"/>
              <a:t> Only way to offer guaranteed performance and availability SLAs.</a:t>
            </a:r>
          </a:p>
          <a:p>
            <a:pPr>
              <a:buFont typeface="Arial" pitchFamily="34" charset="0"/>
              <a:buChar char="•"/>
            </a:pPr>
            <a:r>
              <a:rPr lang="en-US" sz="1400" dirty="0" smtClean="0"/>
              <a:t> Single point of contact for support.</a:t>
            </a:r>
          </a:p>
          <a:p>
            <a:pPr>
              <a:buFont typeface="Arial" pitchFamily="34" charset="0"/>
              <a:buChar char="•"/>
            </a:pPr>
            <a:r>
              <a:rPr lang="en-US" sz="1400" dirty="0" smtClean="0"/>
              <a:t> End-to-end integration for ease of diagnostics, debugging and monitoring</a:t>
            </a:r>
          </a:p>
        </p:txBody>
      </p:sp>
      <p:sp>
        <p:nvSpPr>
          <p:cNvPr id="12" name="Rounded Rectangle 11"/>
          <p:cNvSpPr/>
          <p:nvPr/>
        </p:nvSpPr>
        <p:spPr>
          <a:xfrm>
            <a:off x="2895600" y="5029200"/>
            <a:ext cx="5715000" cy="1181100"/>
          </a:xfrm>
          <a:prstGeom prst="roundRect">
            <a:avLst/>
          </a:prstGeom>
          <a:gradFill flip="none" rotWithShape="1">
            <a:gsLst>
              <a:gs pos="0">
                <a:srgbClr val="28357E"/>
              </a:gs>
              <a:gs pos="100000">
                <a:schemeClr val="accent2"/>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Use the familiar, proven tools &amp; runtime for all deployment models:</a:t>
            </a:r>
          </a:p>
          <a:p>
            <a:pPr>
              <a:buFont typeface="Arial" pitchFamily="34" charset="0"/>
              <a:buChar char="•"/>
            </a:pPr>
            <a:r>
              <a:rPr lang="en-US" sz="1400" dirty="0" smtClean="0"/>
              <a:t> Visual Studio</a:t>
            </a:r>
          </a:p>
          <a:p>
            <a:pPr>
              <a:buFont typeface="Arial" pitchFamily="34" charset="0"/>
              <a:buChar char="•"/>
            </a:pPr>
            <a:r>
              <a:rPr lang="en-US" sz="1400" dirty="0" smtClean="0"/>
              <a:t> Cluster SOA and MPI</a:t>
            </a:r>
          </a:p>
          <a:p>
            <a:pPr>
              <a:buFont typeface="Arial" pitchFamily="34" charset="0"/>
              <a:buChar char="•"/>
            </a:pPr>
            <a:r>
              <a:rPr lang="en-US" sz="1400" dirty="0" smtClean="0"/>
              <a:t> Cluster profiler and debugger</a:t>
            </a:r>
          </a:p>
          <a:p>
            <a:pPr>
              <a:buFont typeface="Arial" pitchFamily="34" charset="0"/>
              <a:buChar char="•"/>
            </a:pPr>
            <a:r>
              <a:rPr lang="en-US" sz="1400" dirty="0" smtClean="0"/>
              <a:t> HPC Cluster Manager</a:t>
            </a:r>
          </a:p>
        </p:txBody>
      </p:sp>
    </p:spTree>
    <p:extLst>
      <p:ext uri="{BB962C8B-B14F-4D97-AF65-F5344CB8AC3E}">
        <p14:creationId xmlns:p14="http://schemas.microsoft.com/office/powerpoint/2010/main" val="25344774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1.static.flickr.com/106/269503660_01f075baf3_b.jpg"/>
          <p:cNvPicPr>
            <a:picLocks noChangeAspect="1" noChangeArrowheads="1"/>
          </p:cNvPicPr>
          <p:nvPr/>
        </p:nvPicPr>
        <p:blipFill rotWithShape="1">
          <a:blip r:embed="rId2" cstate="print">
            <a:extLst/>
          </a:blip>
          <a:srcRect t="1006" b="10943"/>
          <a:stretch/>
        </p:blipFill>
        <p:spPr bwMode="auto">
          <a:xfrm>
            <a:off x="0" y="1"/>
            <a:ext cx="12188825" cy="6038491"/>
          </a:xfrm>
          <a:prstGeom prst="rect">
            <a:avLst/>
          </a:prstGeom>
          <a:extLst/>
        </p:spPr>
      </p:pic>
      <p:sp>
        <p:nvSpPr>
          <p:cNvPr id="2" name="Slide Number Placeholder 1"/>
          <p:cNvSpPr>
            <a:spLocks noGrp="1"/>
          </p:cNvSpPr>
          <p:nvPr>
            <p:ph type="sldNum" sz="quarter" idx="4294967295"/>
          </p:nvPr>
        </p:nvSpPr>
        <p:spPr>
          <a:xfrm>
            <a:off x="11274663" y="6400800"/>
            <a:ext cx="914162" cy="365125"/>
          </a:xfrm>
          <a:prstGeom prst="rect">
            <a:avLst/>
          </a:prstGeom>
        </p:spPr>
        <p:txBody>
          <a:bodyPr lIns="121883" tIns="60943" rIns="121883" bIns="60943"/>
          <a:lstStyle/>
          <a:p>
            <a:fld id="{1C2A2B7E-F9A7-43C2-A7DC-FE586238028B}" type="slidenum">
              <a:rPr lang="en-US" smtClean="0"/>
              <a:pPr/>
              <a:t>43</a:t>
            </a:fld>
            <a:endParaRPr lang="en-US"/>
          </a:p>
        </p:txBody>
      </p:sp>
      <p:sp>
        <p:nvSpPr>
          <p:cNvPr id="4" name="Rectangle 3"/>
          <p:cNvSpPr/>
          <p:nvPr/>
        </p:nvSpPr>
        <p:spPr>
          <a:xfrm>
            <a:off x="4773956" y="6581005"/>
            <a:ext cx="7414869" cy="328295"/>
          </a:xfrm>
          <a:prstGeom prst="rect">
            <a:avLst/>
          </a:prstGeom>
        </p:spPr>
        <p:txBody>
          <a:bodyPr wrap="square" lIns="121883" tIns="60943" rIns="121883" bIns="60943">
            <a:spAutoFit/>
          </a:bodyPr>
          <a:lstStyle/>
          <a:p>
            <a:pPr algn="r"/>
            <a:r>
              <a:rPr lang="en-US" sz="1300" dirty="0">
                <a:solidFill>
                  <a:schemeClr val="bg1">
                    <a:lumMod val="65000"/>
                  </a:schemeClr>
                </a:solidFill>
              </a:rPr>
              <a:t>http://www.flickr.com/photos/richardsummers/269503660/</a:t>
            </a:r>
          </a:p>
        </p:txBody>
      </p:sp>
      <p:sp>
        <p:nvSpPr>
          <p:cNvPr id="6" name="Rectangle 5"/>
          <p:cNvSpPr/>
          <p:nvPr/>
        </p:nvSpPr>
        <p:spPr>
          <a:xfrm>
            <a:off x="0" y="5808702"/>
            <a:ext cx="12188825" cy="10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5" name="TextBox 4"/>
          <p:cNvSpPr txBox="1"/>
          <p:nvPr/>
        </p:nvSpPr>
        <p:spPr>
          <a:xfrm>
            <a:off x="0" y="5808702"/>
            <a:ext cx="12188825" cy="954073"/>
          </a:xfrm>
          <a:prstGeom prst="rect">
            <a:avLst/>
          </a:prstGeom>
          <a:noFill/>
        </p:spPr>
        <p:txBody>
          <a:bodyPr wrap="square" lIns="121883" tIns="60943" rIns="121883" bIns="60943" rtlCol="0">
            <a:spAutoFit/>
          </a:bodyPr>
          <a:lstStyle/>
          <a:p>
            <a:pPr algn="ctr"/>
            <a:r>
              <a:rPr lang="en-US" sz="5400" dirty="0"/>
              <a:t>Business Critical SOA</a:t>
            </a:r>
          </a:p>
        </p:txBody>
      </p:sp>
    </p:spTree>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Critical SOA</a:t>
            </a:r>
            <a:endParaRPr lang="en-US" dirty="0"/>
          </a:p>
        </p:txBody>
      </p:sp>
      <p:graphicFrame>
        <p:nvGraphicFramePr>
          <p:cNvPr id="5" name="Content Placeholder 4"/>
          <p:cNvGraphicFramePr>
            <a:graphicFrameLocks noGrp="1"/>
          </p:cNvGraphicFramePr>
          <p:nvPr>
            <p:ph idx="1"/>
            <p:extLst/>
          </p:nvPr>
        </p:nvGraphicFramePr>
        <p:xfrm>
          <a:off x="508000" y="989013"/>
          <a:ext cx="11163300" cy="1341120"/>
        </p:xfrm>
        <a:graphic>
          <a:graphicData uri="http://schemas.openxmlformats.org/drawingml/2006/table">
            <a:tbl>
              <a:tblPr firstRow="1" bandRow="1">
                <a:tableStyleId>{5C22544A-7EE6-4342-B048-85BDC9FD1C3A}</a:tableStyleId>
              </a:tblPr>
              <a:tblGrid>
                <a:gridCol w="3569182"/>
                <a:gridCol w="75941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960120">
                <a:tc>
                  <a:txBody>
                    <a:bodyPr/>
                    <a:lstStyle/>
                    <a:p>
                      <a:r>
                        <a:rPr lang="en-US" sz="1900" b="1" dirty="0" smtClean="0"/>
                        <a:t>Conveniently</a:t>
                      </a:r>
                      <a:r>
                        <a:rPr lang="en-US" sz="1900" b="1" baseline="0" dirty="0" smtClean="0"/>
                        <a:t> Parallel Applications</a:t>
                      </a:r>
                      <a:endParaRPr lang="en-US" sz="1900" b="1" dirty="0"/>
                    </a:p>
                  </a:txBody>
                  <a:tcPr marL="121888" marR="121888"/>
                </a:tc>
                <a:tc>
                  <a:txBody>
                    <a:bodyPr/>
                    <a:lstStyle/>
                    <a:p>
                      <a:pPr marL="285750" indent="-285750">
                        <a:buFont typeface="Arial" pitchFamily="34" charset="0"/>
                        <a:buChar char="•"/>
                      </a:pPr>
                      <a:r>
                        <a:rPr lang="en-US" sz="1900" dirty="0" smtClean="0"/>
                        <a:t>Expose calculations as WCF services</a:t>
                      </a:r>
                    </a:p>
                    <a:p>
                      <a:pPr marL="285750" indent="-285750">
                        <a:buFont typeface="Arial" pitchFamily="34" charset="0"/>
                        <a:buChar char="•"/>
                      </a:pPr>
                      <a:r>
                        <a:rPr lang="en-US" sz="1900" dirty="0" smtClean="0"/>
                        <a:t>Scale</a:t>
                      </a:r>
                      <a:r>
                        <a:rPr lang="en-US" sz="1900" baseline="0" dirty="0" smtClean="0"/>
                        <a:t> out business applications to a cluster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900" baseline="0" dirty="0" smtClean="0"/>
                        <a:t>High throughput and low latency</a:t>
                      </a:r>
                      <a:endParaRPr lang="en-US" sz="1900" dirty="0" smtClean="0"/>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12874" y="5344664"/>
            <a:ext cx="700720" cy="775417"/>
          </a:xfrm>
          <a:prstGeom prst="rect">
            <a:avLst/>
          </a:prstGeom>
          <a:noFill/>
        </p:spPr>
      </p:pic>
      <p:pic>
        <p:nvPicPr>
          <p:cNvPr id="4"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17598" y="5420864"/>
            <a:ext cx="700720" cy="775417"/>
          </a:xfrm>
          <a:prstGeom prst="rect">
            <a:avLst/>
          </a:prstGeom>
          <a:noFill/>
        </p:spPr>
      </p:pic>
      <p:pic>
        <p:nvPicPr>
          <p:cNvPr id="5"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22315" y="5497064"/>
            <a:ext cx="700720" cy="775417"/>
          </a:xfrm>
          <a:prstGeom prst="rect">
            <a:avLst/>
          </a:prstGeom>
          <a:noFill/>
        </p:spPr>
      </p:pic>
      <p:pic>
        <p:nvPicPr>
          <p:cNvPr id="6"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02583" y="4874048"/>
            <a:ext cx="700720" cy="775417"/>
          </a:xfrm>
          <a:prstGeom prst="rect">
            <a:avLst/>
          </a:prstGeom>
          <a:noFill/>
        </p:spPr>
      </p:pic>
      <p:pic>
        <p:nvPicPr>
          <p:cNvPr id="7"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07305" y="4950248"/>
            <a:ext cx="700720" cy="775417"/>
          </a:xfrm>
          <a:prstGeom prst="rect">
            <a:avLst/>
          </a:prstGeom>
          <a:noFill/>
        </p:spPr>
      </p:pic>
      <p:pic>
        <p:nvPicPr>
          <p:cNvPr id="8"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12026" y="5026448"/>
            <a:ext cx="700720" cy="775417"/>
          </a:xfrm>
          <a:prstGeom prst="rect">
            <a:avLst/>
          </a:prstGeom>
          <a:noFill/>
        </p:spPr>
      </p:pic>
      <p:pic>
        <p:nvPicPr>
          <p:cNvPr id="9"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12874" y="4367481"/>
            <a:ext cx="700720" cy="775417"/>
          </a:xfrm>
          <a:prstGeom prst="rect">
            <a:avLst/>
          </a:prstGeom>
          <a:noFill/>
        </p:spPr>
      </p:pic>
      <p:pic>
        <p:nvPicPr>
          <p:cNvPr id="10"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17598" y="4443681"/>
            <a:ext cx="700720" cy="775417"/>
          </a:xfrm>
          <a:prstGeom prst="rect">
            <a:avLst/>
          </a:prstGeom>
          <a:noFill/>
        </p:spPr>
      </p:pic>
      <p:pic>
        <p:nvPicPr>
          <p:cNvPr id="11"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22315" y="4519881"/>
            <a:ext cx="700720" cy="775417"/>
          </a:xfrm>
          <a:prstGeom prst="rect">
            <a:avLst/>
          </a:prstGeom>
          <a:noFill/>
        </p:spPr>
      </p:pic>
      <p:pic>
        <p:nvPicPr>
          <p:cNvPr id="12"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02583" y="3883448"/>
            <a:ext cx="700720" cy="775417"/>
          </a:xfrm>
          <a:prstGeom prst="rect">
            <a:avLst/>
          </a:prstGeom>
          <a:noFill/>
        </p:spPr>
      </p:pic>
      <p:pic>
        <p:nvPicPr>
          <p:cNvPr id="13" name="Picture 12"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07305" y="3959648"/>
            <a:ext cx="700720" cy="775417"/>
          </a:xfrm>
          <a:prstGeom prst="rect">
            <a:avLst/>
          </a:prstGeom>
          <a:noFill/>
        </p:spPr>
      </p:pic>
      <p:pic>
        <p:nvPicPr>
          <p:cNvPr id="14"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12026" y="4035848"/>
            <a:ext cx="700720" cy="775417"/>
          </a:xfrm>
          <a:prstGeom prst="rect">
            <a:avLst/>
          </a:prstGeom>
          <a:noFill/>
        </p:spPr>
      </p:pic>
      <p:pic>
        <p:nvPicPr>
          <p:cNvPr id="16"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12874" y="3412830"/>
            <a:ext cx="700720" cy="775417"/>
          </a:xfrm>
          <a:prstGeom prst="rect">
            <a:avLst/>
          </a:prstGeom>
          <a:noFill/>
        </p:spPr>
      </p:pic>
      <p:pic>
        <p:nvPicPr>
          <p:cNvPr id="17"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17598" y="3489030"/>
            <a:ext cx="700720" cy="775417"/>
          </a:xfrm>
          <a:prstGeom prst="rect">
            <a:avLst/>
          </a:prstGeom>
          <a:noFill/>
        </p:spPr>
      </p:pic>
      <p:pic>
        <p:nvPicPr>
          <p:cNvPr id="18"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22315" y="3565230"/>
            <a:ext cx="700720" cy="775417"/>
          </a:xfrm>
          <a:prstGeom prst="rect">
            <a:avLst/>
          </a:prstGeom>
          <a:noFill/>
        </p:spPr>
      </p:pic>
      <p:pic>
        <p:nvPicPr>
          <p:cNvPr id="19"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02583" y="2942213"/>
            <a:ext cx="700720" cy="775417"/>
          </a:xfrm>
          <a:prstGeom prst="rect">
            <a:avLst/>
          </a:prstGeom>
          <a:noFill/>
        </p:spPr>
      </p:pic>
      <p:pic>
        <p:nvPicPr>
          <p:cNvPr id="20"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07305" y="3018413"/>
            <a:ext cx="700720" cy="775417"/>
          </a:xfrm>
          <a:prstGeom prst="rect">
            <a:avLst/>
          </a:prstGeom>
          <a:noFill/>
        </p:spPr>
      </p:pic>
      <p:pic>
        <p:nvPicPr>
          <p:cNvPr id="21"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12026" y="3094613"/>
            <a:ext cx="700720" cy="775417"/>
          </a:xfrm>
          <a:prstGeom prst="rect">
            <a:avLst/>
          </a:prstGeom>
          <a:noFill/>
        </p:spPr>
      </p:pic>
      <p:pic>
        <p:nvPicPr>
          <p:cNvPr id="22"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12874" y="2435648"/>
            <a:ext cx="700720" cy="775417"/>
          </a:xfrm>
          <a:prstGeom prst="rect">
            <a:avLst/>
          </a:prstGeom>
          <a:noFill/>
        </p:spPr>
      </p:pic>
      <p:pic>
        <p:nvPicPr>
          <p:cNvPr id="23"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17598" y="2511848"/>
            <a:ext cx="700720" cy="775417"/>
          </a:xfrm>
          <a:prstGeom prst="rect">
            <a:avLst/>
          </a:prstGeom>
          <a:noFill/>
        </p:spPr>
      </p:pic>
      <p:pic>
        <p:nvPicPr>
          <p:cNvPr id="24"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22315" y="2588048"/>
            <a:ext cx="700720" cy="775417"/>
          </a:xfrm>
          <a:prstGeom prst="rect">
            <a:avLst/>
          </a:prstGeom>
          <a:noFill/>
        </p:spPr>
      </p:pic>
      <p:pic>
        <p:nvPicPr>
          <p:cNvPr id="25"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002583" y="1951613"/>
            <a:ext cx="700720" cy="775417"/>
          </a:xfrm>
          <a:prstGeom prst="rect">
            <a:avLst/>
          </a:prstGeom>
          <a:noFill/>
        </p:spPr>
      </p:pic>
      <p:pic>
        <p:nvPicPr>
          <p:cNvPr id="26" name="Picture 25"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307305" y="2027813"/>
            <a:ext cx="700720" cy="775417"/>
          </a:xfrm>
          <a:prstGeom prst="rect">
            <a:avLst/>
          </a:prstGeom>
          <a:noFill/>
        </p:spPr>
      </p:pic>
      <p:pic>
        <p:nvPicPr>
          <p:cNvPr id="27"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10612026" y="2104013"/>
            <a:ext cx="700720" cy="775417"/>
          </a:xfrm>
          <a:prstGeom prst="rect">
            <a:avLst/>
          </a:prstGeom>
          <a:noFill/>
        </p:spPr>
      </p:pic>
      <p:sp>
        <p:nvSpPr>
          <p:cNvPr id="29" name="Rounded Rectangle 28"/>
          <p:cNvSpPr/>
          <p:nvPr/>
        </p:nvSpPr>
        <p:spPr>
          <a:xfrm>
            <a:off x="4345713" y="1358050"/>
            <a:ext cx="3148780" cy="2527871"/>
          </a:xfrm>
          <a:prstGeom prst="roundRect">
            <a:avLst/>
          </a:prstGeom>
          <a:ln/>
        </p:spPr>
        <p:style>
          <a:lnRef idx="1">
            <a:schemeClr val="accent1"/>
          </a:lnRef>
          <a:fillRef idx="3">
            <a:schemeClr val="accent1"/>
          </a:fillRef>
          <a:effectRef idx="2">
            <a:schemeClr val="accent1"/>
          </a:effectRef>
          <a:fontRef idx="minor">
            <a:schemeClr val="lt1"/>
          </a:fontRef>
        </p:style>
        <p:txBody>
          <a:bodyPr lIns="121883" tIns="60943" rIns="121883" bIns="60943" rtlCol="0" anchor="t"/>
          <a:lstStyle/>
          <a:p>
            <a:pPr algn="ctr"/>
            <a:endParaRPr lang="en-US" sz="1050" b="1" dirty="0">
              <a:solidFill>
                <a:schemeClr val="bg1"/>
              </a:solidFill>
              <a:effectLst>
                <a:outerShdw blurRad="38100" dist="38100" dir="2700000" algn="tl">
                  <a:srgbClr val="000000">
                    <a:alpha val="43137"/>
                  </a:srgbClr>
                </a:outerShdw>
              </a:effectLst>
              <a:latin typeface="Calibri" pitchFamily="34" charset="0"/>
            </a:endParaRPr>
          </a:p>
          <a:p>
            <a:pPr algn="ctr">
              <a:buNone/>
            </a:pPr>
            <a:r>
              <a:rPr lang="en-US" sz="3200" b="1" dirty="0">
                <a:solidFill>
                  <a:schemeClr val="bg1"/>
                </a:solidFill>
                <a:effectLst>
                  <a:outerShdw blurRad="38100" dist="38100" dir="2700000" algn="tl">
                    <a:srgbClr val="000000">
                      <a:alpha val="43137"/>
                    </a:srgbClr>
                  </a:outerShdw>
                </a:effectLst>
                <a:latin typeface="Calibri" pitchFamily="34" charset="0"/>
              </a:rPr>
              <a:t>Head Node</a:t>
            </a:r>
          </a:p>
        </p:txBody>
      </p:sp>
      <p:sp>
        <p:nvSpPr>
          <p:cNvPr id="30" name="Rounded Rectangle 29"/>
          <p:cNvSpPr/>
          <p:nvPr/>
        </p:nvSpPr>
        <p:spPr>
          <a:xfrm>
            <a:off x="4378611" y="4325841"/>
            <a:ext cx="3148780" cy="1928035"/>
          </a:xfrm>
          <a:prstGeom prst="roundRect">
            <a:avLst/>
          </a:prstGeom>
          <a:ln/>
        </p:spPr>
        <p:style>
          <a:lnRef idx="1">
            <a:schemeClr val="accent1"/>
          </a:lnRef>
          <a:fillRef idx="3">
            <a:schemeClr val="accent1"/>
          </a:fillRef>
          <a:effectRef idx="2">
            <a:schemeClr val="accent1"/>
          </a:effectRef>
          <a:fontRef idx="minor">
            <a:schemeClr val="lt1"/>
          </a:fontRef>
        </p:style>
        <p:txBody>
          <a:bodyPr lIns="121883" tIns="0" rIns="121883" bIns="0" rtlCol="0" anchor="b"/>
          <a:lstStyle/>
          <a:p>
            <a:pPr algn="ctr">
              <a:buNone/>
            </a:pPr>
            <a:r>
              <a:rPr lang="en-US" b="1" dirty="0">
                <a:solidFill>
                  <a:schemeClr val="bg1"/>
                </a:solidFill>
                <a:effectLst>
                  <a:outerShdw blurRad="38100" dist="38100" dir="2700000" algn="tl">
                    <a:srgbClr val="000000">
                      <a:alpha val="43137"/>
                    </a:srgbClr>
                  </a:outerShdw>
                </a:effectLst>
                <a:latin typeface="Calibri" pitchFamily="34" charset="0"/>
              </a:rPr>
              <a:t> WCF Broker Nodes</a:t>
            </a:r>
          </a:p>
        </p:txBody>
      </p:sp>
      <p:pic>
        <p:nvPicPr>
          <p:cNvPr id="31" name="Picture 30"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5523054" y="2234276"/>
            <a:ext cx="543212" cy="775417"/>
          </a:xfrm>
          <a:prstGeom prst="rect">
            <a:avLst/>
          </a:prstGeom>
          <a:noFill/>
        </p:spPr>
      </p:pic>
      <p:pic>
        <p:nvPicPr>
          <p:cNvPr id="37" name="Picture 4" descr="C:\Images\Illustration - Misc Hardware\XML Icons\PC blank screen.png"/>
          <p:cNvPicPr>
            <a:picLocks noChangeAspect="1" noChangeArrowheads="1"/>
          </p:cNvPicPr>
          <p:nvPr/>
        </p:nvPicPr>
        <p:blipFill>
          <a:blip r:embed="rId4" cstate="screen"/>
          <a:stretch>
            <a:fillRect/>
          </a:stretch>
        </p:blipFill>
        <p:spPr bwMode="auto">
          <a:xfrm>
            <a:off x="657812" y="3170769"/>
            <a:ext cx="914479" cy="914479"/>
          </a:xfrm>
          <a:prstGeom prst="rect">
            <a:avLst/>
          </a:prstGeom>
          <a:noFill/>
        </p:spPr>
      </p:pic>
      <p:cxnSp>
        <p:nvCxnSpPr>
          <p:cNvPr id="38" name="Elbow Connector 43"/>
          <p:cNvCxnSpPr>
            <a:stCxn id="37" idx="0"/>
            <a:endCxn id="31" idx="1"/>
          </p:cNvCxnSpPr>
          <p:nvPr/>
        </p:nvCxnSpPr>
        <p:spPr>
          <a:xfrm rot="5400000" flipH="1" flipV="1">
            <a:off x="3044661" y="692376"/>
            <a:ext cx="548784" cy="4408002"/>
          </a:xfrm>
          <a:prstGeom prst="bentConnector2">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5523054" y="4614148"/>
            <a:ext cx="700720" cy="775417"/>
          </a:xfrm>
          <a:prstGeom prst="rect">
            <a:avLst/>
          </a:prstGeom>
          <a:noFill/>
        </p:spPr>
      </p:pic>
      <p:cxnSp>
        <p:nvCxnSpPr>
          <p:cNvPr id="47" name="Elbow Connector 43"/>
          <p:cNvCxnSpPr>
            <a:stCxn id="31" idx="3"/>
          </p:cNvCxnSpPr>
          <p:nvPr/>
        </p:nvCxnSpPr>
        <p:spPr>
          <a:xfrm>
            <a:off x="6066266" y="2621985"/>
            <a:ext cx="269374" cy="2298399"/>
          </a:xfrm>
          <a:prstGeom prst="bentConnector2">
            <a:avLst/>
          </a:prstGeom>
          <a:ln w="3810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43"/>
          <p:cNvCxnSpPr/>
          <p:nvPr/>
        </p:nvCxnSpPr>
        <p:spPr>
          <a:xfrm flipV="1">
            <a:off x="6827074" y="3456023"/>
            <a:ext cx="3175510" cy="1475873"/>
          </a:xfrm>
          <a:prstGeom prst="bentConnector3">
            <a:avLst>
              <a:gd name="adj1" fmla="val 50000"/>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43"/>
          <p:cNvCxnSpPr/>
          <p:nvPr/>
        </p:nvCxnSpPr>
        <p:spPr>
          <a:xfrm>
            <a:off x="1775123" y="3776863"/>
            <a:ext cx="3849501" cy="1221444"/>
          </a:xfrm>
          <a:prstGeom prst="bentConnector3">
            <a:avLst>
              <a:gd name="adj1" fmla="val 50000"/>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8682123" y="3628009"/>
            <a:ext cx="1929897" cy="3810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buNone/>
            </a:pPr>
            <a:r>
              <a:rPr lang="en-US" sz="1900" dirty="0">
                <a:solidFill>
                  <a:schemeClr val="bg1"/>
                </a:solidFill>
              </a:rPr>
              <a:t>4. Requests</a:t>
            </a:r>
          </a:p>
        </p:txBody>
      </p:sp>
      <p:cxnSp>
        <p:nvCxnSpPr>
          <p:cNvPr id="57" name="Elbow Connector 43"/>
          <p:cNvCxnSpPr>
            <a:endCxn id="61" idx="2"/>
          </p:cNvCxnSpPr>
          <p:nvPr/>
        </p:nvCxnSpPr>
        <p:spPr>
          <a:xfrm rot="10800000">
            <a:off x="1165681" y="4381241"/>
            <a:ext cx="4570809" cy="946215"/>
          </a:xfrm>
          <a:prstGeom prst="bentConnector2">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1165683" y="5538429"/>
            <a:ext cx="2181159" cy="374471"/>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buNone/>
            </a:pPr>
            <a:r>
              <a:rPr lang="en-US" sz="1600" dirty="0">
                <a:solidFill>
                  <a:schemeClr val="bg1"/>
                </a:solidFill>
              </a:rPr>
              <a:t>6. </a:t>
            </a:r>
            <a:r>
              <a:rPr lang="en-US" sz="1900" dirty="0">
                <a:solidFill>
                  <a:schemeClr val="bg1"/>
                </a:solidFill>
              </a:rPr>
              <a:t>Responses</a:t>
            </a:r>
          </a:p>
        </p:txBody>
      </p:sp>
      <p:sp>
        <p:nvSpPr>
          <p:cNvPr id="59" name="TextBox 58"/>
          <p:cNvSpPr txBox="1"/>
          <p:nvPr/>
        </p:nvSpPr>
        <p:spPr>
          <a:xfrm>
            <a:off x="9494711" y="1523689"/>
            <a:ext cx="2349383" cy="492443"/>
          </a:xfrm>
          <a:prstGeom prst="rect">
            <a:avLst/>
          </a:prstGeom>
          <a:noFill/>
        </p:spPr>
        <p:txBody>
          <a:bodyPr wrap="square" lIns="121883" tIns="60943" rIns="121883" bIns="60943" rtlCol="0">
            <a:spAutoFit/>
          </a:bodyPr>
          <a:lstStyle/>
          <a:p>
            <a:pPr algn="ctr">
              <a:buNone/>
            </a:pPr>
            <a:r>
              <a:rPr lang="en-US" b="1" dirty="0" smtClean="0">
                <a:latin typeface="Calibri" pitchFamily="34" charset="0"/>
              </a:rPr>
              <a:t>Compute Nodes</a:t>
            </a:r>
            <a:endParaRPr lang="en-US" b="1" dirty="0">
              <a:latin typeface="Calibri" pitchFamily="34" charset="0"/>
            </a:endParaRPr>
          </a:p>
        </p:txBody>
      </p:sp>
      <p:sp>
        <p:nvSpPr>
          <p:cNvPr id="61" name="TextBox 60"/>
          <p:cNvSpPr txBox="1"/>
          <p:nvPr/>
        </p:nvSpPr>
        <p:spPr>
          <a:xfrm>
            <a:off x="149945" y="3929832"/>
            <a:ext cx="2031471" cy="451405"/>
          </a:xfrm>
          <a:prstGeom prst="rect">
            <a:avLst/>
          </a:prstGeom>
          <a:noFill/>
        </p:spPr>
        <p:txBody>
          <a:bodyPr wrap="square" lIns="121883" tIns="60943" rIns="121883" bIns="60943" rtlCol="0">
            <a:spAutoFit/>
          </a:bodyPr>
          <a:lstStyle/>
          <a:p>
            <a:pPr algn="ctr">
              <a:buNone/>
            </a:pPr>
            <a:r>
              <a:rPr lang="en-US" sz="2100" b="1" dirty="0">
                <a:latin typeface="Calibri" pitchFamily="34" charset="0"/>
              </a:rPr>
              <a:t>Workstation</a:t>
            </a:r>
          </a:p>
        </p:txBody>
      </p:sp>
      <p:cxnSp>
        <p:nvCxnSpPr>
          <p:cNvPr id="64" name="Elbow Connector 43"/>
          <p:cNvCxnSpPr/>
          <p:nvPr/>
        </p:nvCxnSpPr>
        <p:spPr>
          <a:xfrm>
            <a:off x="6853799" y="5251244"/>
            <a:ext cx="3250353" cy="685800"/>
          </a:xfrm>
          <a:prstGeom prst="bentConnector3">
            <a:avLst>
              <a:gd name="adj1" fmla="val 50000"/>
            </a:avLst>
          </a:prstGeom>
          <a:ln w="381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8682123" y="5456809"/>
            <a:ext cx="1929897" cy="3810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buNone/>
            </a:pPr>
            <a:r>
              <a:rPr lang="en-US" sz="1600" dirty="0">
                <a:solidFill>
                  <a:schemeClr val="bg1"/>
                </a:solidFill>
              </a:rPr>
              <a:t>5. </a:t>
            </a:r>
            <a:r>
              <a:rPr lang="en-US" sz="1900" dirty="0">
                <a:solidFill>
                  <a:schemeClr val="bg1"/>
                </a:solidFill>
              </a:rPr>
              <a:t>Responses</a:t>
            </a:r>
          </a:p>
        </p:txBody>
      </p:sp>
      <p:pic>
        <p:nvPicPr>
          <p:cNvPr id="67" name="Picture 4" descr="data"/>
          <p:cNvPicPr>
            <a:picLocks noChangeAspect="1" noChangeArrowheads="1"/>
          </p:cNvPicPr>
          <p:nvPr/>
        </p:nvPicPr>
        <p:blipFill>
          <a:blip r:embed="rId5" cstate="screen"/>
          <a:srcRect/>
          <a:stretch>
            <a:fillRect/>
          </a:stretch>
        </p:blipFill>
        <p:spPr bwMode="auto">
          <a:xfrm>
            <a:off x="5626392" y="2630537"/>
            <a:ext cx="317635" cy="285947"/>
          </a:xfrm>
          <a:prstGeom prst="rect">
            <a:avLst/>
          </a:prstGeom>
          <a:noFill/>
          <a:ln w="9525">
            <a:noFill/>
            <a:miter lim="800000"/>
            <a:headEnd/>
            <a:tailEnd/>
          </a:ln>
        </p:spPr>
      </p:pic>
      <p:sp>
        <p:nvSpPr>
          <p:cNvPr id="68" name="Rounded Rectangle 67"/>
          <p:cNvSpPr/>
          <p:nvPr/>
        </p:nvSpPr>
        <p:spPr>
          <a:xfrm>
            <a:off x="2181416" y="3319661"/>
            <a:ext cx="1726750" cy="3810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defRPr sz="1400">
                <a:solidFill>
                  <a:schemeClr val="tx1"/>
                </a:solidFill>
              </a:defRPr>
            </a:pPr>
            <a:r>
              <a:rPr lang="en-US" dirty="0">
                <a:solidFill>
                  <a:schemeClr val="bg1"/>
                </a:solidFill>
              </a:rPr>
              <a:t>3. Requests</a:t>
            </a:r>
          </a:p>
        </p:txBody>
      </p:sp>
      <p:pic>
        <p:nvPicPr>
          <p:cNvPr id="43" name="Picture 42"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5827775" y="4690348"/>
            <a:ext cx="700720" cy="775417"/>
          </a:xfrm>
          <a:prstGeom prst="rect">
            <a:avLst/>
          </a:prstGeom>
          <a:noFill/>
        </p:spPr>
      </p:pic>
      <p:pic>
        <p:nvPicPr>
          <p:cNvPr id="40" name="Picture 11" descr="\\eventsql\dvd27\Clip_Installer\DVD_ART\Artwork_Imagery\HARDWARE_IMAGERY\Illustration - Misc Hardware\XML Icons\Server.png"/>
          <p:cNvPicPr>
            <a:picLocks noChangeAspect="1" noChangeArrowheads="1"/>
          </p:cNvPicPr>
          <p:nvPr/>
        </p:nvPicPr>
        <p:blipFill>
          <a:blip r:embed="rId3" cstate="screen"/>
          <a:srcRect/>
          <a:stretch>
            <a:fillRect/>
          </a:stretch>
        </p:blipFill>
        <p:spPr bwMode="auto">
          <a:xfrm>
            <a:off x="6153481" y="4790037"/>
            <a:ext cx="700720" cy="775417"/>
          </a:xfrm>
          <a:prstGeom prst="rect">
            <a:avLst/>
          </a:prstGeom>
          <a:noFill/>
        </p:spPr>
      </p:pic>
      <p:cxnSp>
        <p:nvCxnSpPr>
          <p:cNvPr id="50" name="Elbow Connector 43"/>
          <p:cNvCxnSpPr/>
          <p:nvPr/>
        </p:nvCxnSpPr>
        <p:spPr>
          <a:xfrm flipV="1">
            <a:off x="6089324" y="2629854"/>
            <a:ext cx="3945330" cy="1"/>
          </a:xfrm>
          <a:prstGeom prst="bentConnector3">
            <a:avLst>
              <a:gd name="adj1" fmla="val 50000"/>
            </a:avLst>
          </a:prstGeom>
          <a:ln w="3810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228731" y="2687939"/>
            <a:ext cx="2031471" cy="1169583"/>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r>
              <a:rPr lang="en-US" sz="1600" dirty="0">
                <a:solidFill>
                  <a:schemeClr val="bg1"/>
                </a:solidFill>
              </a:rPr>
              <a:t>2. Session Manager starts WCF Broker Instance</a:t>
            </a:r>
          </a:p>
        </p:txBody>
      </p:sp>
      <p:sp>
        <p:nvSpPr>
          <p:cNvPr id="52" name="Rounded Rectangle 51"/>
          <p:cNvSpPr/>
          <p:nvPr/>
        </p:nvSpPr>
        <p:spPr>
          <a:xfrm>
            <a:off x="1355284" y="2090301"/>
            <a:ext cx="2138846" cy="3810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buNone/>
            </a:pPr>
            <a:r>
              <a:rPr lang="en-US" sz="1900" dirty="0">
                <a:solidFill>
                  <a:schemeClr val="bg1"/>
                </a:solidFill>
              </a:rPr>
              <a:t>1. Create Session</a:t>
            </a:r>
          </a:p>
        </p:txBody>
      </p:sp>
      <p:sp>
        <p:nvSpPr>
          <p:cNvPr id="2" name="Title 1"/>
          <p:cNvSpPr>
            <a:spLocks noGrp="1"/>
          </p:cNvSpPr>
          <p:nvPr>
            <p:ph type="title"/>
          </p:nvPr>
        </p:nvSpPr>
        <p:spPr>
          <a:xfrm>
            <a:off x="507874" y="228600"/>
            <a:ext cx="11172958" cy="553998"/>
          </a:xfrm>
        </p:spPr>
        <p:txBody>
          <a:bodyPr/>
          <a:lstStyle/>
          <a:p>
            <a:r>
              <a:rPr lang="en-US" sz="4000" dirty="0" smtClean="0"/>
              <a:t>Cluster SOA Architecture</a:t>
            </a:r>
            <a:endParaRPr lang="en-US" sz="4000" dirty="0"/>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65" grpId="0" animBg="1"/>
      <p:bldP spid="68" grpId="0" animBg="1"/>
      <p:bldP spid="49" grpId="0" animBg="1"/>
      <p:bldP spid="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Critical SOA</a:t>
            </a:r>
            <a:endParaRPr lang="en-US" dirty="0"/>
          </a:p>
        </p:txBody>
      </p:sp>
      <p:graphicFrame>
        <p:nvGraphicFramePr>
          <p:cNvPr id="5" name="Content Placeholder 4"/>
          <p:cNvGraphicFramePr>
            <a:graphicFrameLocks noGrp="1"/>
          </p:cNvGraphicFramePr>
          <p:nvPr>
            <p:ph idx="1"/>
            <p:extLst/>
          </p:nvPr>
        </p:nvGraphicFramePr>
        <p:xfrm>
          <a:off x="508000" y="989013"/>
          <a:ext cx="11174413" cy="2971800"/>
        </p:xfrm>
        <a:graphic>
          <a:graphicData uri="http://schemas.openxmlformats.org/drawingml/2006/table">
            <a:tbl>
              <a:tblPr firstRow="1" bandRow="1">
                <a:tableStyleId>{5C22544A-7EE6-4342-B048-85BDC9FD1C3A}</a:tableStyleId>
              </a:tblPr>
              <a:tblGrid>
                <a:gridCol w="3414405"/>
                <a:gridCol w="776000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960120">
                <a:tc>
                  <a:txBody>
                    <a:bodyPr/>
                    <a:lstStyle/>
                    <a:p>
                      <a:r>
                        <a:rPr lang="en-US" sz="1900" b="1" dirty="0" smtClean="0"/>
                        <a:t>Conveniently</a:t>
                      </a:r>
                      <a:r>
                        <a:rPr lang="en-US" sz="1900" b="1" baseline="0" dirty="0" smtClean="0"/>
                        <a:t> Parallel Applications</a:t>
                      </a:r>
                      <a:endParaRPr lang="en-US" sz="1900" b="1" dirty="0"/>
                    </a:p>
                  </a:txBody>
                  <a:tcPr marL="121888" marR="121888"/>
                </a:tc>
                <a:tc>
                  <a:txBody>
                    <a:bodyPr/>
                    <a:lstStyle/>
                    <a:p>
                      <a:pPr marL="285750" indent="-285750">
                        <a:buFont typeface="Arial" pitchFamily="34" charset="0"/>
                        <a:buChar char="•"/>
                      </a:pPr>
                      <a:r>
                        <a:rPr lang="en-US" sz="1900" dirty="0" smtClean="0"/>
                        <a:t>Expose calculations as WCF services</a:t>
                      </a:r>
                    </a:p>
                    <a:p>
                      <a:pPr marL="285750" indent="-285750">
                        <a:buFont typeface="Arial" pitchFamily="34" charset="0"/>
                        <a:buChar char="•"/>
                      </a:pPr>
                      <a:r>
                        <a:rPr lang="en-US" sz="1900" dirty="0" smtClean="0"/>
                        <a:t>Scale</a:t>
                      </a:r>
                      <a:r>
                        <a:rPr lang="en-US" sz="1900" baseline="0" dirty="0" smtClean="0"/>
                        <a:t> out business applications to a cluster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900" baseline="0" dirty="0" smtClean="0"/>
                        <a:t>High throughput and low latency</a:t>
                      </a:r>
                      <a:endParaRPr lang="en-US" sz="1900" dirty="0" smtClean="0"/>
                    </a:p>
                  </a:txBody>
                  <a:tcPr marL="121888" marR="121888"/>
                </a:tc>
              </a:tr>
              <a:tr h="960120">
                <a:tc>
                  <a:txBody>
                    <a:bodyPr/>
                    <a:lstStyle/>
                    <a:p>
                      <a:r>
                        <a:rPr lang="en-US" sz="1900" b="1" smtClean="0"/>
                        <a:t>Fire </a:t>
                      </a:r>
                      <a:r>
                        <a:rPr lang="en-US" sz="1900" b="1" dirty="0" smtClean="0"/>
                        <a:t>and Recollect</a:t>
                      </a:r>
                      <a:endParaRPr lang="en-US" sz="1900" b="1" dirty="0"/>
                    </a:p>
                  </a:txBody>
                  <a:tcPr marL="121888" marR="121888"/>
                </a:tc>
                <a:tc>
                  <a:txBody>
                    <a:bodyPr/>
                    <a:lstStyle/>
                    <a:p>
                      <a:pPr marL="285750" indent="-285750">
                        <a:buFont typeface="Arial" pitchFamily="34" charset="0"/>
                        <a:buChar char="•"/>
                      </a:pPr>
                      <a:r>
                        <a:rPr lang="en-US" sz="1900" dirty="0" smtClean="0"/>
                        <a:t>Client submits requests and returns for results</a:t>
                      </a:r>
                    </a:p>
                    <a:p>
                      <a:pPr marL="285750" indent="-285750">
                        <a:buFont typeface="Arial" pitchFamily="34" charset="0"/>
                        <a:buChar char="•"/>
                      </a:pPr>
                      <a:r>
                        <a:rPr lang="en-US" sz="1900" dirty="0" smtClean="0"/>
                        <a:t>SOA batch paradigm</a:t>
                      </a:r>
                    </a:p>
                    <a:p>
                      <a:pPr marL="285750" indent="-285750">
                        <a:buFont typeface="Arial" pitchFamily="34" charset="0"/>
                        <a:buChar char="•"/>
                      </a:pPr>
                      <a:r>
                        <a:rPr lang="en-US" sz="1900" dirty="0" smtClean="0"/>
                        <a:t>Request and results</a:t>
                      </a:r>
                      <a:r>
                        <a:rPr lang="en-US" sz="1900" baseline="0" dirty="0" smtClean="0"/>
                        <a:t> s</a:t>
                      </a:r>
                      <a:r>
                        <a:rPr lang="en-US" sz="1900" dirty="0" smtClean="0"/>
                        <a:t>urvive client</a:t>
                      </a:r>
                      <a:r>
                        <a:rPr lang="en-US" sz="1900" baseline="0" dirty="0" smtClean="0"/>
                        <a:t> failures</a:t>
                      </a:r>
                      <a:endParaRPr lang="en-US" sz="1900" dirty="0"/>
                    </a:p>
                  </a:txBody>
                  <a:tcPr marL="121888" marR="121888"/>
                </a:tc>
              </a:tr>
              <a:tr h="670560">
                <a:tc>
                  <a:txBody>
                    <a:bodyPr/>
                    <a:lstStyle/>
                    <a:p>
                      <a:r>
                        <a:rPr lang="en-US" sz="1900" b="1" dirty="0" smtClean="0"/>
                        <a:t>WS-*</a:t>
                      </a:r>
                      <a:r>
                        <a:rPr lang="en-US" sz="1900" b="1" baseline="0" dirty="0" smtClean="0"/>
                        <a:t> </a:t>
                      </a:r>
                      <a:r>
                        <a:rPr lang="en-US" sz="1900" b="1" baseline="0" dirty="0" err="1" smtClean="0"/>
                        <a:t>Interop</a:t>
                      </a:r>
                      <a:endParaRPr lang="en-US" sz="1900" b="1" dirty="0"/>
                    </a:p>
                  </a:txBody>
                  <a:tcPr marL="121888" marR="121888"/>
                </a:tc>
                <a:tc>
                  <a:txBody>
                    <a:bodyPr/>
                    <a:lstStyle/>
                    <a:p>
                      <a:pPr marL="285750" indent="-285750">
                        <a:buFont typeface="Arial" pitchFamily="34" charset="0"/>
                        <a:buChar char="•"/>
                      </a:pPr>
                      <a:r>
                        <a:rPr lang="en-US" sz="1900" dirty="0" smtClean="0"/>
                        <a:t>Built on Web</a:t>
                      </a:r>
                      <a:r>
                        <a:rPr lang="en-US" sz="1900" baseline="0" dirty="0" smtClean="0"/>
                        <a:t> Service standards</a:t>
                      </a:r>
                    </a:p>
                    <a:p>
                      <a:pPr marL="285750" indent="-285750">
                        <a:buFont typeface="Arial" pitchFamily="34" charset="0"/>
                        <a:buChar char="•"/>
                      </a:pPr>
                      <a:r>
                        <a:rPr lang="en-US" sz="1900" baseline="0" dirty="0" smtClean="0"/>
                        <a:t>Samples for Java and C/C++ middleware clients</a:t>
                      </a:r>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4164515" y="1981200"/>
            <a:ext cx="3047206" cy="20574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endParaRPr lang="en-US" b="1">
              <a:solidFill>
                <a:schemeClr val="bg1"/>
              </a:solidFill>
            </a:endParaRPr>
          </a:p>
        </p:txBody>
      </p:sp>
      <p:sp>
        <p:nvSpPr>
          <p:cNvPr id="59" name="Rounded Rectangle 58"/>
          <p:cNvSpPr/>
          <p:nvPr/>
        </p:nvSpPr>
        <p:spPr>
          <a:xfrm>
            <a:off x="3961368" y="1828800"/>
            <a:ext cx="3047206" cy="20574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endParaRPr lang="en-US" b="1">
              <a:solidFill>
                <a:schemeClr val="bg1"/>
              </a:solidFill>
            </a:endParaRPr>
          </a:p>
        </p:txBody>
      </p:sp>
      <p:sp>
        <p:nvSpPr>
          <p:cNvPr id="2" name="Title 1"/>
          <p:cNvSpPr>
            <a:spLocks noGrp="1"/>
          </p:cNvSpPr>
          <p:nvPr>
            <p:ph type="title" idx="4294967295"/>
          </p:nvPr>
        </p:nvSpPr>
        <p:spPr>
          <a:xfrm>
            <a:off x="506413" y="228600"/>
            <a:ext cx="11172825" cy="738188"/>
          </a:xfrm>
        </p:spPr>
        <p:txBody>
          <a:bodyPr>
            <a:normAutofit/>
          </a:bodyPr>
          <a:lstStyle/>
          <a:p>
            <a:r>
              <a:rPr lang="en-US" sz="4000" dirty="0" smtClean="0"/>
              <a:t>Supporting Disconnected Clients</a:t>
            </a:r>
            <a:endParaRPr lang="en-US" sz="4000" dirty="0"/>
          </a:p>
        </p:txBody>
      </p:sp>
      <p:cxnSp>
        <p:nvCxnSpPr>
          <p:cNvPr id="5" name="Straight Connector 4"/>
          <p:cNvCxnSpPr/>
          <p:nvPr/>
        </p:nvCxnSpPr>
        <p:spPr>
          <a:xfrm rot="5400000">
            <a:off x="1066855" y="3733668"/>
            <a:ext cx="4571207" cy="1058"/>
          </a:xfrm>
          <a:prstGeom prst="line">
            <a:avLst/>
          </a:prstGeom>
        </p:spPr>
        <p:style>
          <a:lnRef idx="3">
            <a:schemeClr val="accent6"/>
          </a:lnRef>
          <a:fillRef idx="0">
            <a:schemeClr val="accent6"/>
          </a:fillRef>
          <a:effectRef idx="2">
            <a:schemeClr val="accent6"/>
          </a:effectRef>
          <a:fontRef idx="minor">
            <a:schemeClr val="tx1"/>
          </a:fontRef>
        </p:style>
      </p:cxnSp>
      <p:sp>
        <p:nvSpPr>
          <p:cNvPr id="7" name="Rounded Rectangle 6"/>
          <p:cNvSpPr/>
          <p:nvPr/>
        </p:nvSpPr>
        <p:spPr>
          <a:xfrm>
            <a:off x="507868" y="1905000"/>
            <a:ext cx="1625177" cy="10668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r>
              <a:rPr lang="en-US" b="1" dirty="0" smtClean="0">
                <a:solidFill>
                  <a:schemeClr val="bg1"/>
                </a:solidFill>
              </a:rPr>
              <a:t>SOA Client</a:t>
            </a:r>
            <a:endParaRPr lang="en-US" b="1" dirty="0">
              <a:solidFill>
                <a:schemeClr val="bg1"/>
              </a:solidFill>
            </a:endParaRPr>
          </a:p>
        </p:txBody>
      </p:sp>
      <p:sp>
        <p:nvSpPr>
          <p:cNvPr id="8" name="Rounded Rectangle 7"/>
          <p:cNvSpPr/>
          <p:nvPr/>
        </p:nvSpPr>
        <p:spPr>
          <a:xfrm>
            <a:off x="3758221" y="4343400"/>
            <a:ext cx="3047206" cy="12954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b" anchorCtr="0"/>
          <a:lstStyle/>
          <a:p>
            <a:pPr algn="ctr"/>
            <a:r>
              <a:rPr lang="en-US" b="1" dirty="0" smtClean="0">
                <a:solidFill>
                  <a:schemeClr val="bg1"/>
                </a:solidFill>
              </a:rPr>
              <a:t>Head Node</a:t>
            </a:r>
            <a:endParaRPr lang="en-US" b="1" dirty="0">
              <a:solidFill>
                <a:schemeClr val="bg1"/>
              </a:solidFill>
            </a:endParaRPr>
          </a:p>
        </p:txBody>
      </p:sp>
      <p:sp>
        <p:nvSpPr>
          <p:cNvPr id="9" name="Rounded Rectangle 8"/>
          <p:cNvSpPr/>
          <p:nvPr/>
        </p:nvSpPr>
        <p:spPr>
          <a:xfrm>
            <a:off x="3758221" y="1676400"/>
            <a:ext cx="3047206" cy="20574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b" anchorCtr="0"/>
          <a:lstStyle/>
          <a:p>
            <a:r>
              <a:rPr lang="en-US" b="1" dirty="0" smtClean="0">
                <a:solidFill>
                  <a:schemeClr val="bg1"/>
                </a:solidFill>
              </a:rPr>
              <a:t>Broker</a:t>
            </a:r>
          </a:p>
          <a:p>
            <a:r>
              <a:rPr lang="en-US" b="1" dirty="0" smtClean="0">
                <a:solidFill>
                  <a:schemeClr val="bg1"/>
                </a:solidFill>
              </a:rPr>
              <a:t>Node</a:t>
            </a:r>
            <a:endParaRPr lang="en-US" b="1" dirty="0">
              <a:solidFill>
                <a:schemeClr val="bg1"/>
              </a:solidFill>
            </a:endParaRPr>
          </a:p>
        </p:txBody>
      </p:sp>
      <p:sp>
        <p:nvSpPr>
          <p:cNvPr id="10" name="Rounded Rectangle 9"/>
          <p:cNvSpPr/>
          <p:nvPr/>
        </p:nvSpPr>
        <p:spPr>
          <a:xfrm>
            <a:off x="8633751" y="1676400"/>
            <a:ext cx="2031471" cy="12192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endParaRPr lang="en-US" b="1">
              <a:solidFill>
                <a:schemeClr val="bg1"/>
              </a:solidFill>
            </a:endParaRPr>
          </a:p>
        </p:txBody>
      </p:sp>
      <p:sp>
        <p:nvSpPr>
          <p:cNvPr id="13" name="Rounded Rectangle 12"/>
          <p:cNvSpPr/>
          <p:nvPr/>
        </p:nvSpPr>
        <p:spPr>
          <a:xfrm>
            <a:off x="8532177" y="1905000"/>
            <a:ext cx="2031471" cy="12192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endParaRPr lang="en-US" b="1">
              <a:solidFill>
                <a:schemeClr val="bg1"/>
              </a:solidFill>
            </a:endParaRPr>
          </a:p>
        </p:txBody>
      </p:sp>
      <p:sp>
        <p:nvSpPr>
          <p:cNvPr id="14" name="Rounded Rectangle 13"/>
          <p:cNvSpPr/>
          <p:nvPr/>
        </p:nvSpPr>
        <p:spPr>
          <a:xfrm>
            <a:off x="8430604" y="2133600"/>
            <a:ext cx="2031471" cy="12192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endParaRPr lang="en-US" b="1">
              <a:solidFill>
                <a:schemeClr val="bg1"/>
              </a:solidFill>
            </a:endParaRPr>
          </a:p>
        </p:txBody>
      </p:sp>
      <p:sp>
        <p:nvSpPr>
          <p:cNvPr id="15" name="Rounded Rectangle 14"/>
          <p:cNvSpPr/>
          <p:nvPr/>
        </p:nvSpPr>
        <p:spPr>
          <a:xfrm>
            <a:off x="8329030" y="2362200"/>
            <a:ext cx="2031471" cy="12192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endParaRPr lang="en-US" b="1">
              <a:solidFill>
                <a:schemeClr val="bg1"/>
              </a:solidFill>
            </a:endParaRPr>
          </a:p>
        </p:txBody>
      </p:sp>
      <p:sp>
        <p:nvSpPr>
          <p:cNvPr id="16" name="Rounded Rectangle 15"/>
          <p:cNvSpPr/>
          <p:nvPr/>
        </p:nvSpPr>
        <p:spPr>
          <a:xfrm>
            <a:off x="8227457" y="2590800"/>
            <a:ext cx="2031471" cy="1219200"/>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r>
              <a:rPr lang="en-US" b="1" dirty="0" smtClean="0">
                <a:solidFill>
                  <a:schemeClr val="bg1"/>
                </a:solidFill>
              </a:rPr>
              <a:t>Compute Node</a:t>
            </a:r>
            <a:endParaRPr lang="en-US" b="1" dirty="0">
              <a:solidFill>
                <a:schemeClr val="bg1"/>
              </a:solidFill>
            </a:endParaRPr>
          </a:p>
        </p:txBody>
      </p:sp>
      <p:cxnSp>
        <p:nvCxnSpPr>
          <p:cNvPr id="20" name="Shape 19"/>
          <p:cNvCxnSpPr>
            <a:stCxn id="7" idx="2"/>
            <a:endCxn id="103" idx="1"/>
          </p:cNvCxnSpPr>
          <p:nvPr/>
        </p:nvCxnSpPr>
        <p:spPr>
          <a:xfrm rot="16200000" flipH="1">
            <a:off x="1726512" y="2565744"/>
            <a:ext cx="1828800" cy="264091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961368" y="1752600"/>
            <a:ext cx="2640912" cy="9144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endParaRPr lang="en-US" b="1" dirty="0" smtClean="0">
              <a:solidFill>
                <a:schemeClr val="bg1"/>
              </a:solidFill>
            </a:endParaRPr>
          </a:p>
          <a:p>
            <a:pPr algn="ctr"/>
            <a:r>
              <a:rPr lang="en-US" b="1" dirty="0" smtClean="0">
                <a:solidFill>
                  <a:schemeClr val="bg1"/>
                </a:solidFill>
              </a:rPr>
              <a:t>Broker Service</a:t>
            </a:r>
          </a:p>
          <a:p>
            <a:pPr algn="ctr"/>
            <a:endParaRPr lang="en-US" b="1" dirty="0">
              <a:solidFill>
                <a:schemeClr val="tx1"/>
              </a:solidFill>
            </a:endParaRPr>
          </a:p>
          <a:p>
            <a:pPr algn="ctr"/>
            <a:endParaRPr lang="en-US" b="1" dirty="0">
              <a:solidFill>
                <a:schemeClr val="tx1"/>
              </a:solidFill>
            </a:endParaRPr>
          </a:p>
        </p:txBody>
      </p:sp>
      <p:sp>
        <p:nvSpPr>
          <p:cNvPr id="23" name="Rounded Rectangle 22"/>
          <p:cNvSpPr/>
          <p:nvPr/>
        </p:nvSpPr>
        <p:spPr>
          <a:xfrm>
            <a:off x="5383397" y="2743200"/>
            <a:ext cx="1218883" cy="9144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r>
              <a:rPr lang="en-US" b="1" dirty="0" smtClean="0">
                <a:solidFill>
                  <a:schemeClr val="tx1"/>
                </a:solidFill>
              </a:rPr>
              <a:t>Store</a:t>
            </a:r>
            <a:endParaRPr lang="en-US" b="1" dirty="0">
              <a:solidFill>
                <a:schemeClr val="tx1"/>
              </a:solidFill>
            </a:endParaRPr>
          </a:p>
        </p:txBody>
      </p:sp>
      <p:sp>
        <p:nvSpPr>
          <p:cNvPr id="24" name="Rounded Rectangle 23"/>
          <p:cNvSpPr/>
          <p:nvPr/>
        </p:nvSpPr>
        <p:spPr>
          <a:xfrm>
            <a:off x="4977104" y="2209800"/>
            <a:ext cx="1523603" cy="381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r>
              <a:rPr lang="en-US" dirty="0" smtClean="0">
                <a:solidFill>
                  <a:schemeClr val="tx1"/>
                </a:solidFill>
              </a:rPr>
              <a:t>Broker</a:t>
            </a:r>
            <a:endParaRPr lang="en-US" dirty="0">
              <a:solidFill>
                <a:schemeClr val="tx1"/>
              </a:solidFill>
            </a:endParaRPr>
          </a:p>
        </p:txBody>
      </p:sp>
      <p:cxnSp>
        <p:nvCxnSpPr>
          <p:cNvPr id="26" name="Curved Connector 25"/>
          <p:cNvCxnSpPr>
            <a:stCxn id="7" idx="3"/>
          </p:cNvCxnSpPr>
          <p:nvPr/>
        </p:nvCxnSpPr>
        <p:spPr>
          <a:xfrm flipV="1">
            <a:off x="2133044" y="1981200"/>
            <a:ext cx="1828324" cy="457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7" idx="3"/>
            <a:endCxn id="24" idx="1"/>
          </p:cNvCxnSpPr>
          <p:nvPr/>
        </p:nvCxnSpPr>
        <p:spPr>
          <a:xfrm flipV="1">
            <a:off x="2133044" y="2400303"/>
            <a:ext cx="2844059" cy="381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4" idx="3"/>
          </p:cNvCxnSpPr>
          <p:nvPr/>
        </p:nvCxnSpPr>
        <p:spPr>
          <a:xfrm flipV="1">
            <a:off x="6500707" y="1905002"/>
            <a:ext cx="2133044" cy="4953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4" idx="3"/>
          </p:cNvCxnSpPr>
          <p:nvPr/>
        </p:nvCxnSpPr>
        <p:spPr>
          <a:xfrm flipV="1">
            <a:off x="6500707" y="2362203"/>
            <a:ext cx="1929897" cy="381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4" idx="3"/>
            <a:endCxn id="16" idx="1"/>
          </p:cNvCxnSpPr>
          <p:nvPr/>
        </p:nvCxnSpPr>
        <p:spPr>
          <a:xfrm>
            <a:off x="6500707" y="2400303"/>
            <a:ext cx="1726750" cy="8001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5992839" y="2895600"/>
            <a:ext cx="304721" cy="609600"/>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40" name="Rounded Rectangle 39"/>
          <p:cNvSpPr/>
          <p:nvPr/>
        </p:nvSpPr>
        <p:spPr>
          <a:xfrm>
            <a:off x="5484971" y="2895600"/>
            <a:ext cx="304721" cy="609600"/>
          </a:xfrm>
          <a:prstGeom prst="round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cxnSp>
        <p:nvCxnSpPr>
          <p:cNvPr id="42" name="Straight Arrow Connector 41"/>
          <p:cNvCxnSpPr>
            <a:endCxn id="40" idx="0"/>
          </p:cNvCxnSpPr>
          <p:nvPr/>
        </p:nvCxnSpPr>
        <p:spPr>
          <a:xfrm rot="16200000" flipH="1">
            <a:off x="5357965" y="2616233"/>
            <a:ext cx="304800" cy="25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0"/>
          </p:cNvCxnSpPr>
          <p:nvPr/>
        </p:nvCxnSpPr>
        <p:spPr>
          <a:xfrm rot="5400000" flipH="1" flipV="1">
            <a:off x="5611898" y="2616233"/>
            <a:ext cx="304800" cy="25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5-Point Star 47"/>
          <p:cNvSpPr/>
          <p:nvPr/>
        </p:nvSpPr>
        <p:spPr>
          <a:xfrm>
            <a:off x="2031471" y="23622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cxnSp>
        <p:nvCxnSpPr>
          <p:cNvPr id="55" name="Shape 54"/>
          <p:cNvCxnSpPr/>
          <p:nvPr/>
        </p:nvCxnSpPr>
        <p:spPr>
          <a:xfrm>
            <a:off x="2234618" y="2438400"/>
            <a:ext cx="2742486" cy="76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5-Point Star 57"/>
          <p:cNvSpPr/>
          <p:nvPr/>
        </p:nvSpPr>
        <p:spPr>
          <a:xfrm>
            <a:off x="5281824" y="25146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1" name="Rounded Rectangle 60"/>
          <p:cNvSpPr/>
          <p:nvPr/>
        </p:nvSpPr>
        <p:spPr>
          <a:xfrm>
            <a:off x="5484971" y="28956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2" name="Rounded Rectangle 61"/>
          <p:cNvSpPr/>
          <p:nvPr/>
        </p:nvSpPr>
        <p:spPr>
          <a:xfrm>
            <a:off x="5484971" y="29718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3" name="Rounded Rectangle 62"/>
          <p:cNvSpPr/>
          <p:nvPr/>
        </p:nvSpPr>
        <p:spPr>
          <a:xfrm>
            <a:off x="5484971" y="30480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4" name="Rounded Rectangle 63"/>
          <p:cNvSpPr/>
          <p:nvPr/>
        </p:nvSpPr>
        <p:spPr>
          <a:xfrm>
            <a:off x="5484971" y="31242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5" name="Rounded Rectangle 64"/>
          <p:cNvSpPr/>
          <p:nvPr/>
        </p:nvSpPr>
        <p:spPr>
          <a:xfrm>
            <a:off x="5484971" y="32004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6" name="Rounded Rectangle 65"/>
          <p:cNvSpPr/>
          <p:nvPr/>
        </p:nvSpPr>
        <p:spPr>
          <a:xfrm>
            <a:off x="5484971" y="32766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7" name="Rounded Rectangle 66"/>
          <p:cNvSpPr/>
          <p:nvPr/>
        </p:nvSpPr>
        <p:spPr>
          <a:xfrm>
            <a:off x="5484971" y="33528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68" name="Rounded Rectangle 67"/>
          <p:cNvSpPr/>
          <p:nvPr/>
        </p:nvSpPr>
        <p:spPr>
          <a:xfrm>
            <a:off x="5484971" y="3429000"/>
            <a:ext cx="304721" cy="76200"/>
          </a:xfrm>
          <a:prstGeom prst="round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71" name="5-Point Star 70"/>
          <p:cNvSpPr/>
          <p:nvPr/>
        </p:nvSpPr>
        <p:spPr>
          <a:xfrm>
            <a:off x="6500707" y="22860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72" name="5-Point Star 71"/>
          <p:cNvSpPr/>
          <p:nvPr/>
        </p:nvSpPr>
        <p:spPr>
          <a:xfrm>
            <a:off x="6500707" y="22860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73" name="5-Point Star 72"/>
          <p:cNvSpPr/>
          <p:nvPr/>
        </p:nvSpPr>
        <p:spPr>
          <a:xfrm>
            <a:off x="6500707" y="22860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74" name="5-Point Star 73"/>
          <p:cNvSpPr/>
          <p:nvPr/>
        </p:nvSpPr>
        <p:spPr>
          <a:xfrm>
            <a:off x="5484971" y="28194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cxnSp>
        <p:nvCxnSpPr>
          <p:cNvPr id="76" name="Curved Connector 75"/>
          <p:cNvCxnSpPr>
            <a:stCxn id="21" idx="3"/>
            <a:endCxn id="103" idx="3"/>
          </p:cNvCxnSpPr>
          <p:nvPr/>
        </p:nvCxnSpPr>
        <p:spPr>
          <a:xfrm>
            <a:off x="6602280" y="2209800"/>
            <a:ext cx="2117" cy="2590800"/>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5-Point Star 80"/>
          <p:cNvSpPr/>
          <p:nvPr/>
        </p:nvSpPr>
        <p:spPr>
          <a:xfrm>
            <a:off x="6703854" y="24384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82" name="5-Point Star 81"/>
          <p:cNvSpPr/>
          <p:nvPr/>
        </p:nvSpPr>
        <p:spPr>
          <a:xfrm>
            <a:off x="6500707" y="22860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83" name="5-Point Star 82"/>
          <p:cNvSpPr/>
          <p:nvPr/>
        </p:nvSpPr>
        <p:spPr>
          <a:xfrm>
            <a:off x="6500707" y="22860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cxnSp>
        <p:nvCxnSpPr>
          <p:cNvPr id="84" name="Straight Arrow Connector 83"/>
          <p:cNvCxnSpPr/>
          <p:nvPr/>
        </p:nvCxnSpPr>
        <p:spPr>
          <a:xfrm rot="5400000" flipH="1" flipV="1">
            <a:off x="6170553" y="2616233"/>
            <a:ext cx="304800" cy="25393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5-Point Star 84"/>
          <p:cNvSpPr/>
          <p:nvPr/>
        </p:nvSpPr>
        <p:spPr>
          <a:xfrm>
            <a:off x="6094413" y="28194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86" name="Rounded Rectangle 85"/>
          <p:cNvSpPr/>
          <p:nvPr/>
        </p:nvSpPr>
        <p:spPr>
          <a:xfrm>
            <a:off x="5992839" y="28956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87" name="Rounded Rectangle 86"/>
          <p:cNvSpPr/>
          <p:nvPr/>
        </p:nvSpPr>
        <p:spPr>
          <a:xfrm>
            <a:off x="5992839" y="29718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88" name="Rounded Rectangle 87"/>
          <p:cNvSpPr/>
          <p:nvPr/>
        </p:nvSpPr>
        <p:spPr>
          <a:xfrm>
            <a:off x="5992839" y="30480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89" name="Rounded Rectangle 88"/>
          <p:cNvSpPr/>
          <p:nvPr/>
        </p:nvSpPr>
        <p:spPr>
          <a:xfrm>
            <a:off x="5992839" y="31242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90" name="Rounded Rectangle 89"/>
          <p:cNvSpPr/>
          <p:nvPr/>
        </p:nvSpPr>
        <p:spPr>
          <a:xfrm>
            <a:off x="5992839" y="32004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91" name="Rounded Rectangle 90"/>
          <p:cNvSpPr/>
          <p:nvPr/>
        </p:nvSpPr>
        <p:spPr>
          <a:xfrm>
            <a:off x="5992839" y="32766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92" name="Rounded Rectangle 91"/>
          <p:cNvSpPr/>
          <p:nvPr/>
        </p:nvSpPr>
        <p:spPr>
          <a:xfrm>
            <a:off x="5992839" y="33528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93" name="Rounded Rectangle 92"/>
          <p:cNvSpPr/>
          <p:nvPr/>
        </p:nvSpPr>
        <p:spPr>
          <a:xfrm>
            <a:off x="5992839" y="3429000"/>
            <a:ext cx="304721" cy="76200"/>
          </a:xfrm>
          <a:prstGeom prst="roundRect">
            <a:avLst/>
          </a:prstGeom>
          <a:solidFill>
            <a:schemeClr val="accent3">
              <a:lumMod val="5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99" name="5-Point Star 98"/>
          <p:cNvSpPr/>
          <p:nvPr/>
        </p:nvSpPr>
        <p:spPr>
          <a:xfrm>
            <a:off x="2031471" y="23622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sp>
        <p:nvSpPr>
          <p:cNvPr id="100" name="5-Point Star 99"/>
          <p:cNvSpPr/>
          <p:nvPr/>
        </p:nvSpPr>
        <p:spPr>
          <a:xfrm>
            <a:off x="5789692" y="2514600"/>
            <a:ext cx="203147" cy="152400"/>
          </a:xfrm>
          <a:prstGeom prst="star5">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dirty="0"/>
          </a:p>
        </p:txBody>
      </p:sp>
      <p:cxnSp>
        <p:nvCxnSpPr>
          <p:cNvPr id="102" name="Straight Arrow Connector 101"/>
          <p:cNvCxnSpPr/>
          <p:nvPr/>
        </p:nvCxnSpPr>
        <p:spPr>
          <a:xfrm rot="16200000" flipV="1">
            <a:off x="5853827" y="2615894"/>
            <a:ext cx="302740" cy="260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23609" y="3810002"/>
            <a:ext cx="1735291" cy="1107983"/>
          </a:xfrm>
          <a:prstGeom prst="rect">
            <a:avLst/>
          </a:prstGeom>
          <a:solidFill>
            <a:schemeClr val="bg1"/>
          </a:solidFill>
        </p:spPr>
        <p:txBody>
          <a:bodyPr wrap="none" lIns="121883" tIns="60943" rIns="121883" bIns="60943" rtlCol="0">
            <a:spAutoFit/>
          </a:bodyPr>
          <a:lstStyle/>
          <a:p>
            <a:r>
              <a:rPr lang="en-US" sz="2100" b="1" dirty="0"/>
              <a:t>Get </a:t>
            </a:r>
          </a:p>
          <a:p>
            <a:r>
              <a:rPr lang="en-US" sz="2100" b="1" dirty="0"/>
              <a:t>Broker Node </a:t>
            </a:r>
          </a:p>
          <a:p>
            <a:r>
              <a:rPr lang="en-US" sz="2100" b="1" dirty="0"/>
              <a:t>list</a:t>
            </a:r>
          </a:p>
        </p:txBody>
      </p:sp>
      <p:sp>
        <p:nvSpPr>
          <p:cNvPr id="77" name="TextBox 76"/>
          <p:cNvSpPr txBox="1"/>
          <p:nvPr/>
        </p:nvSpPr>
        <p:spPr>
          <a:xfrm>
            <a:off x="2334167" y="6172201"/>
            <a:ext cx="2181854" cy="490473"/>
          </a:xfrm>
          <a:prstGeom prst="rect">
            <a:avLst/>
          </a:prstGeom>
          <a:noFill/>
        </p:spPr>
        <p:txBody>
          <a:bodyPr wrap="none" lIns="121883" tIns="60943" rIns="121883" bIns="60943" rtlCol="0">
            <a:spAutoFit/>
          </a:bodyPr>
          <a:lstStyle/>
          <a:p>
            <a:r>
              <a:rPr lang="en-US" dirty="0" smtClean="0"/>
              <a:t>Http or </a:t>
            </a:r>
            <a:r>
              <a:rPr lang="en-US" dirty="0" err="1" smtClean="0"/>
              <a:t>Net.Tcp</a:t>
            </a:r>
            <a:endParaRPr lang="en-US" dirty="0"/>
          </a:p>
        </p:txBody>
      </p:sp>
      <p:sp>
        <p:nvSpPr>
          <p:cNvPr id="103" name="Rounded Rectangle 102"/>
          <p:cNvSpPr/>
          <p:nvPr/>
        </p:nvSpPr>
        <p:spPr>
          <a:xfrm>
            <a:off x="3961368" y="4495800"/>
            <a:ext cx="2640912" cy="609600"/>
          </a:xfrm>
          <a:prstGeom prst="roundRect">
            <a:avLst/>
          </a:prstGeom>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r>
              <a:rPr lang="en-US" dirty="0" smtClean="0">
                <a:solidFill>
                  <a:schemeClr val="bg1"/>
                </a:solidFill>
              </a:rPr>
              <a:t>Session Handler</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0"/>
                                        </p:tgtEl>
                                      </p:cBhvr>
                                    </p:animEffect>
                                    <p:set>
                                      <p:cBhvr>
                                        <p:cTn id="13" dur="1" fill="hold">
                                          <p:stCondLst>
                                            <p:cond delay="1999"/>
                                          </p:stCondLst>
                                        </p:cTn>
                                        <p:tgtEl>
                                          <p:spTgt spid="20"/>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7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0"/>
                            </p:stCondLst>
                            <p:childTnLst>
                              <p:par>
                                <p:cTn id="26" presetID="10" presetClass="exit" presetSubtype="0" fill="hold" nodeType="afterEffect">
                                  <p:stCondLst>
                                    <p:cond delay="0"/>
                                  </p:stCondLst>
                                  <p:childTnLst>
                                    <p:animEffect transition="out" filter="fade">
                                      <p:cBhvr>
                                        <p:cTn id="27" dur="2000"/>
                                        <p:tgtEl>
                                          <p:spTgt spid="76"/>
                                        </p:tgtEl>
                                      </p:cBhvr>
                                    </p:animEffect>
                                    <p:set>
                                      <p:cBhvr>
                                        <p:cTn id="28" dur="1" fill="hold">
                                          <p:stCondLst>
                                            <p:cond delay="1999"/>
                                          </p:stCondLst>
                                        </p:cTn>
                                        <p:tgtEl>
                                          <p:spTgt spid="76"/>
                                        </p:tgtEl>
                                        <p:attrNameLst>
                                          <p:attrName>style.visibility</p:attrName>
                                        </p:attrNameLst>
                                      </p:cBhvr>
                                      <p:to>
                                        <p:strVal val="hidden"/>
                                      </p:to>
                                    </p:se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0"/>
                                        <p:tgtEl>
                                          <p:spTgt spid="3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0" presetClass="path" presetSubtype="0" repeatCount="indefinite" accel="50000" fill="hold" grpId="0" nodeType="withEffect">
                                  <p:stCondLst>
                                    <p:cond delay="0"/>
                                  </p:stCondLst>
                                  <p:endCondLst>
                                    <p:cond evt="onNext" delay="0">
                                      <p:tgtEl>
                                        <p:sldTgt/>
                                      </p:tgtEl>
                                    </p:cond>
                                  </p:endCondLst>
                                  <p:childTnLst>
                                    <p:animMotion origin="layout" path="M -4.44444E-6 3.39579E-6 C -4.44444E-6 3.39579E-6 0.07431 -0.00301 0.14862 -0.00602 " pathEditMode="relative" ptsTypes="aA">
                                      <p:cBhvr>
                                        <p:cTn id="45" dur="500" fill="hold"/>
                                        <p:tgtEl>
                                          <p:spTgt spid="48"/>
                                        </p:tgtEl>
                                        <p:attrNameLst>
                                          <p:attrName>ppt_x</p:attrName>
                                          <p:attrName>ppt_y</p:attrName>
                                        </p:attrNameLst>
                                      </p:cBhvr>
                                    </p:animMotion>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sub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grpId="1" nodeType="withEffect">
                                  <p:stCondLst>
                                    <p:cond delay="500"/>
                                  </p:stCondLst>
                                  <p:childTnLst>
                                    <p:set>
                                      <p:cBhvr>
                                        <p:cTn id="49" dur="1" fill="hold">
                                          <p:stCondLst>
                                            <p:cond delay="0"/>
                                          </p:stCondLst>
                                        </p:cTn>
                                        <p:tgtEl>
                                          <p:spTgt spid="58"/>
                                        </p:tgtEl>
                                        <p:attrNameLst>
                                          <p:attrName>style.visibility</p:attrName>
                                        </p:attrNameLst>
                                      </p:cBhvr>
                                      <p:to>
                                        <p:strVal val="visible"/>
                                      </p:to>
                                    </p:set>
                                  </p:childTnLst>
                                </p:cTn>
                              </p:par>
                              <p:par>
                                <p:cTn id="50" presetID="0" presetClass="path" presetSubtype="0" repeatCount="indefinite" accel="50000" fill="hold" grpId="0" nodeType="withEffect">
                                  <p:stCondLst>
                                    <p:cond delay="500"/>
                                  </p:stCondLst>
                                  <p:endCondLst>
                                    <p:cond evt="onNext" delay="0">
                                      <p:tgtEl>
                                        <p:sldTgt/>
                                      </p:tgtEl>
                                    </p:cond>
                                  </p:endCondLst>
                                  <p:childTnLst>
                                    <p:animMotion origin="layout" path="M 3.33333E-6 0.00323 C 3.33333E-6 0.00185 0.01024 0.02475 0.02048 0.04649 " pathEditMode="relative" rAng="0" ptsTypes="aA">
                                      <p:cBhvr>
                                        <p:cTn id="51" dur="500" fill="hold"/>
                                        <p:tgtEl>
                                          <p:spTgt spid="58"/>
                                        </p:tgtEl>
                                        <p:attrNameLst>
                                          <p:attrName>ppt_x</p:attrName>
                                          <p:attrName>ppt_y</p:attrName>
                                        </p:attrNameLst>
                                      </p:cBhvr>
                                      <p:rCtr x="1000" y="2100"/>
                                    </p:animMotion>
                                  </p:childTnLst>
                                  <p:subTnLst>
                                    <p:set>
                                      <p:cBhvr override="childStyle">
                                        <p:cTn dur="1" fill="hold" display="0" masterRel="sameClick" afterEffect="1">
                                          <p:stCondLst>
                                            <p:cond evt="end" delay="0">
                                              <p:tn val="50"/>
                                            </p:cond>
                                          </p:stCondLst>
                                        </p:cTn>
                                        <p:tgtEl>
                                          <p:spTgt spid="58"/>
                                        </p:tgtEl>
                                        <p:attrNameLst>
                                          <p:attrName>style.visibility</p:attrName>
                                        </p:attrNameLst>
                                      </p:cBhvr>
                                      <p:to>
                                        <p:strVal val="hidden"/>
                                      </p:to>
                                    </p:set>
                                  </p:subTnLst>
                                </p:cTn>
                              </p:par>
                              <p:par>
                                <p:cTn id="52" presetID="1" presetClass="entr" presetSubtype="0" fill="hold" grpId="0" nodeType="withEffect">
                                  <p:stCondLst>
                                    <p:cond delay="50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grpId="0" nodeType="withEffect">
                                  <p:stCondLst>
                                    <p:cond delay="100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grpId="0" nodeType="withEffect">
                                  <p:stCondLst>
                                    <p:cond delay="1500"/>
                                  </p:stCondLst>
                                  <p:childTnLst>
                                    <p:set>
                                      <p:cBhvr>
                                        <p:cTn id="57" dur="1" fill="hold">
                                          <p:stCondLst>
                                            <p:cond delay="0"/>
                                          </p:stCondLst>
                                        </p:cTn>
                                        <p:tgtEl>
                                          <p:spTgt spid="63"/>
                                        </p:tgtEl>
                                        <p:attrNameLst>
                                          <p:attrName>style.visibility</p:attrName>
                                        </p:attrNameLst>
                                      </p:cBhvr>
                                      <p:to>
                                        <p:strVal val="visible"/>
                                      </p:to>
                                    </p:set>
                                  </p:childTnLst>
                                </p:cTn>
                              </p:par>
                              <p:par>
                                <p:cTn id="58" presetID="1" presetClass="entr" presetSubtype="0" fill="hold" grpId="0" nodeType="withEffect">
                                  <p:stCondLst>
                                    <p:cond delay="2000"/>
                                  </p:stCondLst>
                                  <p:childTnLst>
                                    <p:set>
                                      <p:cBhvr>
                                        <p:cTn id="59" dur="1" fill="hold">
                                          <p:stCondLst>
                                            <p:cond delay="0"/>
                                          </p:stCondLst>
                                        </p:cTn>
                                        <p:tgtEl>
                                          <p:spTgt spid="64"/>
                                        </p:tgtEl>
                                        <p:attrNameLst>
                                          <p:attrName>style.visibility</p:attrName>
                                        </p:attrNameLst>
                                      </p:cBhvr>
                                      <p:to>
                                        <p:strVal val="visible"/>
                                      </p:to>
                                    </p:set>
                                  </p:childTnLst>
                                </p:cTn>
                              </p:par>
                              <p:par>
                                <p:cTn id="60" presetID="1" presetClass="entr" presetSubtype="0" fill="hold" grpId="0" nodeType="withEffect">
                                  <p:stCondLst>
                                    <p:cond delay="2500"/>
                                  </p:stCondLst>
                                  <p:childTnLst>
                                    <p:set>
                                      <p:cBhvr>
                                        <p:cTn id="61" dur="1" fill="hold">
                                          <p:stCondLst>
                                            <p:cond delay="0"/>
                                          </p:stCondLst>
                                        </p:cTn>
                                        <p:tgtEl>
                                          <p:spTgt spid="65"/>
                                        </p:tgtEl>
                                        <p:attrNameLst>
                                          <p:attrName>style.visibility</p:attrName>
                                        </p:attrNameLst>
                                      </p:cBhvr>
                                      <p:to>
                                        <p:strVal val="visible"/>
                                      </p:to>
                                    </p:set>
                                  </p:childTnLst>
                                </p:cTn>
                              </p:par>
                              <p:par>
                                <p:cTn id="62" presetID="1" presetClass="entr" presetSubtype="0" fill="hold" grpId="0" nodeType="withEffect">
                                  <p:stCondLst>
                                    <p:cond delay="3000"/>
                                  </p:stCondLst>
                                  <p:childTnLst>
                                    <p:set>
                                      <p:cBhvr>
                                        <p:cTn id="63" dur="1" fill="hold">
                                          <p:stCondLst>
                                            <p:cond delay="0"/>
                                          </p:stCondLst>
                                        </p:cTn>
                                        <p:tgtEl>
                                          <p:spTgt spid="66"/>
                                        </p:tgtEl>
                                        <p:attrNameLst>
                                          <p:attrName>style.visibility</p:attrName>
                                        </p:attrNameLst>
                                      </p:cBhvr>
                                      <p:to>
                                        <p:strVal val="visible"/>
                                      </p:to>
                                    </p:set>
                                  </p:childTnLst>
                                </p:cTn>
                              </p:par>
                              <p:par>
                                <p:cTn id="64" presetID="1" presetClass="entr" presetSubtype="0" fill="hold" grpId="0" nodeType="withEffect">
                                  <p:stCondLst>
                                    <p:cond delay="3500"/>
                                  </p:stCondLst>
                                  <p:childTnLst>
                                    <p:set>
                                      <p:cBhvr>
                                        <p:cTn id="65" dur="1" fill="hold">
                                          <p:stCondLst>
                                            <p:cond delay="0"/>
                                          </p:stCondLst>
                                        </p:cTn>
                                        <p:tgtEl>
                                          <p:spTgt spid="67"/>
                                        </p:tgtEl>
                                        <p:attrNameLst>
                                          <p:attrName>style.visibility</p:attrName>
                                        </p:attrNameLst>
                                      </p:cBhvr>
                                      <p:to>
                                        <p:strVal val="visible"/>
                                      </p:to>
                                    </p:set>
                                  </p:childTnLst>
                                </p:cTn>
                              </p:par>
                              <p:par>
                                <p:cTn id="66" presetID="1" presetClass="entr" presetSubtype="0" fill="hold" grpId="0" nodeType="withEffect">
                                  <p:stCondLst>
                                    <p:cond delay="4000"/>
                                  </p:stCondLst>
                                  <p:childTnLst>
                                    <p:set>
                                      <p:cBhvr>
                                        <p:cTn id="67" dur="1" fill="hold">
                                          <p:stCondLst>
                                            <p:cond delay="0"/>
                                          </p:stCondLst>
                                        </p:cTn>
                                        <p:tgtEl>
                                          <p:spTgt spid="6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childTnLst>
                                </p:cTn>
                              </p:par>
                              <p:par>
                                <p:cTn id="72" presetID="10" presetClass="exit" presetSubtype="0" fill="hold" nodeType="with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48"/>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1000" fill="hold"/>
                                        <p:tgtEl>
                                          <p:spTgt spid="62"/>
                                        </p:tgtEl>
                                        <p:attrNameLst>
                                          <p:attrName>fillcolor</p:attrName>
                                        </p:attrNameLst>
                                      </p:cBhvr>
                                      <p:to>
                                        <a:schemeClr val="accent2"/>
                                      </p:to>
                                    </p:animClr>
                                    <p:set>
                                      <p:cBhvr>
                                        <p:cTn id="81" dur="1000" fill="hold"/>
                                        <p:tgtEl>
                                          <p:spTgt spid="62"/>
                                        </p:tgtEl>
                                        <p:attrNameLst>
                                          <p:attrName>fill.type</p:attrName>
                                        </p:attrNameLst>
                                      </p:cBhvr>
                                      <p:to>
                                        <p:strVal val="solid"/>
                                      </p:to>
                                    </p:set>
                                    <p:set>
                                      <p:cBhvr>
                                        <p:cTn id="82" dur="10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1000" fill="hold"/>
                                        <p:tgtEl>
                                          <p:spTgt spid="61"/>
                                        </p:tgtEl>
                                        <p:attrNameLst>
                                          <p:attrName>fillcolor</p:attrName>
                                        </p:attrNameLst>
                                      </p:cBhvr>
                                      <p:to>
                                        <a:schemeClr val="accent2"/>
                                      </p:to>
                                    </p:animClr>
                                    <p:set>
                                      <p:cBhvr>
                                        <p:cTn id="85" dur="1000" fill="hold"/>
                                        <p:tgtEl>
                                          <p:spTgt spid="61"/>
                                        </p:tgtEl>
                                        <p:attrNameLst>
                                          <p:attrName>fill.type</p:attrName>
                                        </p:attrNameLst>
                                      </p:cBhvr>
                                      <p:to>
                                        <p:strVal val="solid"/>
                                      </p:to>
                                    </p:set>
                                    <p:set>
                                      <p:cBhvr>
                                        <p:cTn id="86" dur="1000" fill="hold"/>
                                        <p:tgtEl>
                                          <p:spTgt spid="61"/>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1000" fill="hold"/>
                                        <p:tgtEl>
                                          <p:spTgt spid="64"/>
                                        </p:tgtEl>
                                        <p:attrNameLst>
                                          <p:attrName>fillcolor</p:attrName>
                                        </p:attrNameLst>
                                      </p:cBhvr>
                                      <p:to>
                                        <a:schemeClr val="accent2"/>
                                      </p:to>
                                    </p:animClr>
                                    <p:set>
                                      <p:cBhvr>
                                        <p:cTn id="89" dur="1000" fill="hold"/>
                                        <p:tgtEl>
                                          <p:spTgt spid="64"/>
                                        </p:tgtEl>
                                        <p:attrNameLst>
                                          <p:attrName>fill.type</p:attrName>
                                        </p:attrNameLst>
                                      </p:cBhvr>
                                      <p:to>
                                        <p:strVal val="solid"/>
                                      </p:to>
                                    </p:set>
                                    <p:set>
                                      <p:cBhvr>
                                        <p:cTn id="90" dur="10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1000" fill="hold"/>
                                        <p:tgtEl>
                                          <p:spTgt spid="63"/>
                                        </p:tgtEl>
                                        <p:attrNameLst>
                                          <p:attrName>fillcolor</p:attrName>
                                        </p:attrNameLst>
                                      </p:cBhvr>
                                      <p:to>
                                        <a:schemeClr val="accent2"/>
                                      </p:to>
                                    </p:animClr>
                                    <p:set>
                                      <p:cBhvr>
                                        <p:cTn id="93" dur="1000" fill="hold"/>
                                        <p:tgtEl>
                                          <p:spTgt spid="63"/>
                                        </p:tgtEl>
                                        <p:attrNameLst>
                                          <p:attrName>fill.type</p:attrName>
                                        </p:attrNameLst>
                                      </p:cBhvr>
                                      <p:to>
                                        <p:strVal val="solid"/>
                                      </p:to>
                                    </p:set>
                                    <p:set>
                                      <p:cBhvr>
                                        <p:cTn id="94" dur="1000" fill="hold"/>
                                        <p:tgtEl>
                                          <p:spTgt spid="6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1000" fill="hold"/>
                                        <p:tgtEl>
                                          <p:spTgt spid="65"/>
                                        </p:tgtEl>
                                        <p:attrNameLst>
                                          <p:attrName>fillcolor</p:attrName>
                                        </p:attrNameLst>
                                      </p:cBhvr>
                                      <p:to>
                                        <a:schemeClr val="accent2"/>
                                      </p:to>
                                    </p:animClr>
                                    <p:set>
                                      <p:cBhvr>
                                        <p:cTn id="97" dur="1000" fill="hold"/>
                                        <p:tgtEl>
                                          <p:spTgt spid="65"/>
                                        </p:tgtEl>
                                        <p:attrNameLst>
                                          <p:attrName>fill.type</p:attrName>
                                        </p:attrNameLst>
                                      </p:cBhvr>
                                      <p:to>
                                        <p:strVal val="solid"/>
                                      </p:to>
                                    </p:set>
                                    <p:set>
                                      <p:cBhvr>
                                        <p:cTn id="98" dur="1000" fill="hold"/>
                                        <p:tgtEl>
                                          <p:spTgt spid="65"/>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66"/>
                                        </p:tgtEl>
                                        <p:attrNameLst>
                                          <p:attrName>fillcolor</p:attrName>
                                        </p:attrNameLst>
                                      </p:cBhvr>
                                      <p:to>
                                        <a:schemeClr val="accent2"/>
                                      </p:to>
                                    </p:animClr>
                                    <p:set>
                                      <p:cBhvr>
                                        <p:cTn id="101" dur="1000" fill="hold"/>
                                        <p:tgtEl>
                                          <p:spTgt spid="66"/>
                                        </p:tgtEl>
                                        <p:attrNameLst>
                                          <p:attrName>fill.type</p:attrName>
                                        </p:attrNameLst>
                                      </p:cBhvr>
                                      <p:to>
                                        <p:strVal val="solid"/>
                                      </p:to>
                                    </p:set>
                                    <p:set>
                                      <p:cBhvr>
                                        <p:cTn id="102" dur="1000" fill="hold"/>
                                        <p:tgtEl>
                                          <p:spTgt spid="66"/>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1000" fill="hold"/>
                                        <p:tgtEl>
                                          <p:spTgt spid="67"/>
                                        </p:tgtEl>
                                        <p:attrNameLst>
                                          <p:attrName>fillcolor</p:attrName>
                                        </p:attrNameLst>
                                      </p:cBhvr>
                                      <p:to>
                                        <a:schemeClr val="accent2"/>
                                      </p:to>
                                    </p:animClr>
                                    <p:set>
                                      <p:cBhvr>
                                        <p:cTn id="105" dur="1000" fill="hold"/>
                                        <p:tgtEl>
                                          <p:spTgt spid="67"/>
                                        </p:tgtEl>
                                        <p:attrNameLst>
                                          <p:attrName>fill.type</p:attrName>
                                        </p:attrNameLst>
                                      </p:cBhvr>
                                      <p:to>
                                        <p:strVal val="solid"/>
                                      </p:to>
                                    </p:set>
                                    <p:set>
                                      <p:cBhvr>
                                        <p:cTn id="106" dur="1000" fill="hold"/>
                                        <p:tgtEl>
                                          <p:spTgt spid="67"/>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0" fill="hold"/>
                                        <p:tgtEl>
                                          <p:spTgt spid="68"/>
                                        </p:tgtEl>
                                        <p:attrNameLst>
                                          <p:attrName>fillcolor</p:attrName>
                                        </p:attrNameLst>
                                      </p:cBhvr>
                                      <p:to>
                                        <a:schemeClr val="accent2"/>
                                      </p:to>
                                    </p:animClr>
                                    <p:set>
                                      <p:cBhvr>
                                        <p:cTn id="109" dur="1000" fill="hold"/>
                                        <p:tgtEl>
                                          <p:spTgt spid="68"/>
                                        </p:tgtEl>
                                        <p:attrNameLst>
                                          <p:attrName>fill.type</p:attrName>
                                        </p:attrNameLst>
                                      </p:cBhvr>
                                      <p:to>
                                        <p:strVal val="solid"/>
                                      </p:to>
                                    </p:set>
                                    <p:set>
                                      <p:cBhvr>
                                        <p:cTn id="110" dur="1000" fill="hold"/>
                                        <p:tgtEl>
                                          <p:spTgt spid="68"/>
                                        </p:tgtEl>
                                        <p:attrNameLst>
                                          <p:attrName>fill.on</p:attrName>
                                        </p:attrNameLst>
                                      </p:cBhvr>
                                      <p:to>
                                        <p:strVal val="true"/>
                                      </p:to>
                                    </p:set>
                                  </p:childTnLst>
                                </p:cTn>
                              </p:par>
                            </p:childTnLst>
                          </p:cTn>
                        </p:par>
                        <p:par>
                          <p:cTn id="111" fill="hold">
                            <p:stCondLst>
                              <p:cond delay="1000"/>
                            </p:stCondLst>
                            <p:childTnLst>
                              <p:par>
                                <p:cTn id="112" presetID="22" presetClass="exit" presetSubtype="4" fill="hold" nodeType="afterEffect">
                                  <p:stCondLst>
                                    <p:cond delay="0"/>
                                  </p:stCondLst>
                                  <p:childTnLst>
                                    <p:animEffect transition="out" filter="wipe(down)">
                                      <p:cBhvr>
                                        <p:cTn id="113" dur="500"/>
                                        <p:tgtEl>
                                          <p:spTgt spid="55"/>
                                        </p:tgtEl>
                                      </p:cBhvr>
                                    </p:animEffect>
                                    <p:set>
                                      <p:cBhvr>
                                        <p:cTn id="114" dur="1" fill="hold">
                                          <p:stCondLst>
                                            <p:cond delay="499"/>
                                          </p:stCondLst>
                                        </p:cTn>
                                        <p:tgtEl>
                                          <p:spTgt spid="5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nodeType="afterEffect">
                                  <p:stCondLst>
                                    <p:cond delay="0"/>
                                  </p:stCondLst>
                                  <p:childTnLst>
                                    <p:set>
                                      <p:cBhvr>
                                        <p:cTn id="121" dur="1" fill="hold">
                                          <p:stCondLst>
                                            <p:cond delay="0"/>
                                          </p:stCondLst>
                                        </p:cTn>
                                        <p:tgtEl>
                                          <p:spTgt spid="38"/>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36"/>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34"/>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74"/>
                                        </p:tgtEl>
                                        <p:attrNameLst>
                                          <p:attrName>style.visibility</p:attrName>
                                        </p:attrNameLst>
                                      </p:cBhvr>
                                      <p:to>
                                        <p:strVal val="visible"/>
                                      </p:to>
                                    </p:set>
                                  </p:childTnLst>
                                </p:cTn>
                              </p:par>
                              <p:par>
                                <p:cTn id="128" presetID="0" presetClass="path" presetSubtype="0" repeatCount="indefinite" accel="50000" fill="hold" grpId="0" nodeType="withEffect">
                                  <p:stCondLst>
                                    <p:cond delay="0"/>
                                  </p:stCondLst>
                                  <p:endCondLst>
                                    <p:cond evt="onNext" delay="0">
                                      <p:tgtEl>
                                        <p:sldTgt/>
                                      </p:tgtEl>
                                    </p:cond>
                                  </p:endCondLst>
                                  <p:childTnLst>
                                    <p:animMotion origin="layout" path="M 0.00382 0.00208 C 0.00382 0.0037 0.01441 -0.02105 0.025 -0.04395 " pathEditMode="relative" rAng="0" ptsTypes="aA">
                                      <p:cBhvr>
                                        <p:cTn id="129" dur="500" fill="hold"/>
                                        <p:tgtEl>
                                          <p:spTgt spid="74"/>
                                        </p:tgtEl>
                                        <p:attrNameLst>
                                          <p:attrName>ppt_x</p:attrName>
                                          <p:attrName>ppt_y</p:attrName>
                                        </p:attrNameLst>
                                      </p:cBhvr>
                                      <p:rCtr x="1100" y="-2200"/>
                                    </p:animMotion>
                                  </p:childTnLst>
                                  <p:subTnLst>
                                    <p:set>
                                      <p:cBhvr override="childStyle">
                                        <p:cTn dur="1" fill="hold" display="0" masterRel="sameClick" afterEffect="1">
                                          <p:stCondLst>
                                            <p:cond evt="end" delay="0">
                                              <p:tn val="128"/>
                                            </p:cond>
                                          </p:stCondLst>
                                        </p:cTn>
                                        <p:tgtEl>
                                          <p:spTgt spid="74"/>
                                        </p:tgtEl>
                                        <p:attrNameLst>
                                          <p:attrName>style.visibility</p:attrName>
                                        </p:attrNameLst>
                                      </p:cBhvr>
                                      <p:to>
                                        <p:strVal val="hidden"/>
                                      </p:to>
                                    </p:set>
                                  </p:subTnLst>
                                </p:cTn>
                              </p:par>
                              <p:par>
                                <p:cTn id="130" presetID="1" presetClass="entr" presetSubtype="0" fill="hold" grpId="1" nodeType="withEffect">
                                  <p:stCondLst>
                                    <p:cond delay="500"/>
                                  </p:stCondLst>
                                  <p:childTnLst>
                                    <p:set>
                                      <p:cBhvr>
                                        <p:cTn id="131" dur="1" fill="hold">
                                          <p:stCondLst>
                                            <p:cond delay="0"/>
                                          </p:stCondLst>
                                        </p:cTn>
                                        <p:tgtEl>
                                          <p:spTgt spid="71"/>
                                        </p:tgtEl>
                                        <p:attrNameLst>
                                          <p:attrName>style.visibility</p:attrName>
                                        </p:attrNameLst>
                                      </p:cBhvr>
                                      <p:to>
                                        <p:strVal val="visible"/>
                                      </p:to>
                                    </p:set>
                                  </p:childTnLst>
                                </p:cTn>
                              </p:par>
                              <p:par>
                                <p:cTn id="132" presetID="0" presetClass="path" presetSubtype="0" repeatCount="indefinite" accel="50000" fill="hold" grpId="0" nodeType="withEffect">
                                  <p:stCondLst>
                                    <p:cond delay="500"/>
                                  </p:stCondLst>
                                  <p:endCondLst>
                                    <p:cond evt="onNext" delay="0">
                                      <p:tgtEl>
                                        <p:sldTgt/>
                                      </p:tgtEl>
                                    </p:cond>
                                  </p:endCondLst>
                                  <p:childTnLst>
                                    <p:animMotion origin="layout" path="M 3.33333E-6 4.58709E-6 C 0.0092 0.00555 0.04409 0.02081 0.05555 0.03261 C 0.06701 0.04441 0.06354 0.05968 0.06823 0.07101 C 0.07291 0.08235 0.07708 0.09252 0.0835 0.09993 C 0.08993 0.10733 0.09896 0.11149 0.10694 0.11542 C 0.11493 0.11936 0.12621 0.12121 0.13125 0.12283 " pathEditMode="relative" rAng="0" ptsTypes="aaaaaa">
                                      <p:cBhvr>
                                        <p:cTn id="133" dur="500" fill="hold"/>
                                        <p:tgtEl>
                                          <p:spTgt spid="71"/>
                                        </p:tgtEl>
                                        <p:attrNameLst>
                                          <p:attrName>ppt_x</p:attrName>
                                          <p:attrName>ppt_y</p:attrName>
                                        </p:attrNameLst>
                                      </p:cBhvr>
                                      <p:rCtr x="6600" y="6100"/>
                                    </p:animMotion>
                                  </p:childTnLst>
                                  <p:subTnLst>
                                    <p:set>
                                      <p:cBhvr override="childStyle">
                                        <p:cTn dur="1" fill="hold" display="0" masterRel="sameClick" afterEffect="1">
                                          <p:stCondLst>
                                            <p:cond evt="end" delay="0">
                                              <p:tn val="132"/>
                                            </p:cond>
                                          </p:stCondLst>
                                        </p:cTn>
                                        <p:tgtEl>
                                          <p:spTgt spid="71"/>
                                        </p:tgtEl>
                                        <p:attrNameLst>
                                          <p:attrName>style.visibility</p:attrName>
                                        </p:attrNameLst>
                                      </p:cBhvr>
                                      <p:to>
                                        <p:strVal val="hidden"/>
                                      </p:to>
                                    </p:set>
                                  </p:subTnLst>
                                </p:cTn>
                              </p:par>
                              <p:par>
                                <p:cTn id="134" presetID="1" presetClass="entr" presetSubtype="0" fill="hold" grpId="1" nodeType="withEffect">
                                  <p:stCondLst>
                                    <p:cond delay="500"/>
                                  </p:stCondLst>
                                  <p:childTnLst>
                                    <p:set>
                                      <p:cBhvr>
                                        <p:cTn id="135" dur="1" fill="hold">
                                          <p:stCondLst>
                                            <p:cond delay="0"/>
                                          </p:stCondLst>
                                        </p:cTn>
                                        <p:tgtEl>
                                          <p:spTgt spid="72"/>
                                        </p:tgtEl>
                                        <p:attrNameLst>
                                          <p:attrName>style.visibility</p:attrName>
                                        </p:attrNameLst>
                                      </p:cBhvr>
                                      <p:to>
                                        <p:strVal val="visible"/>
                                      </p:to>
                                    </p:set>
                                  </p:childTnLst>
                                </p:cTn>
                              </p:par>
                              <p:par>
                                <p:cTn id="136" presetID="0" presetClass="path" presetSubtype="0" repeatCount="indefinite" accel="50000" fill="hold" grpId="0" nodeType="withEffect">
                                  <p:stCondLst>
                                    <p:cond delay="500"/>
                                  </p:stCondLst>
                                  <p:endCondLst>
                                    <p:cond evt="onNext" delay="0">
                                      <p:tgtEl>
                                        <p:sldTgt/>
                                      </p:tgtEl>
                                    </p:cond>
                                  </p:endCondLst>
                                  <p:childTnLst>
                                    <p:animMotion origin="layout" path="M 3.33333E-6 -4.84617E-6 C 0.00937 0.00116 0.04427 0.00764 0.05659 0.00741 C 0.06892 0.00718 0.06892 0.00093 0.07361 -0.00092 C 0.0783 -0.00277 0.07725 -0.00323 0.08437 -0.00439 C 0.09149 -0.00555 0.10625 -0.0074 0.11684 -0.00809 C 0.12743 -0.00879 0.14184 -0.00902 0.14843 -0.00925 " pathEditMode="relative" rAng="0" ptsTypes="aaaaaa">
                                      <p:cBhvr>
                                        <p:cTn id="137" dur="500" fill="hold"/>
                                        <p:tgtEl>
                                          <p:spTgt spid="72"/>
                                        </p:tgtEl>
                                        <p:attrNameLst>
                                          <p:attrName>ppt_x</p:attrName>
                                          <p:attrName>ppt_y</p:attrName>
                                        </p:attrNameLst>
                                      </p:cBhvr>
                                      <p:rCtr x="7400" y="-100"/>
                                    </p:animMotion>
                                  </p:childTnLst>
                                  <p:subTnLst>
                                    <p:set>
                                      <p:cBhvr override="childStyle">
                                        <p:cTn dur="1" fill="hold" display="0" masterRel="sameClick" afterEffect="1">
                                          <p:stCondLst>
                                            <p:cond evt="end" delay="0">
                                              <p:tn val="136"/>
                                            </p:cond>
                                          </p:stCondLst>
                                        </p:cTn>
                                        <p:tgtEl>
                                          <p:spTgt spid="72"/>
                                        </p:tgtEl>
                                        <p:attrNameLst>
                                          <p:attrName>style.visibility</p:attrName>
                                        </p:attrNameLst>
                                      </p:cBhvr>
                                      <p:to>
                                        <p:strVal val="hidden"/>
                                      </p:to>
                                    </p:set>
                                  </p:subTnLst>
                                </p:cTn>
                              </p:par>
                              <p:par>
                                <p:cTn id="138" presetID="1" presetClass="entr" presetSubtype="0" fill="hold" grpId="1" nodeType="withEffect">
                                  <p:stCondLst>
                                    <p:cond delay="500"/>
                                  </p:stCondLst>
                                  <p:childTnLst>
                                    <p:set>
                                      <p:cBhvr>
                                        <p:cTn id="139" dur="1" fill="hold">
                                          <p:stCondLst>
                                            <p:cond delay="0"/>
                                          </p:stCondLst>
                                        </p:cTn>
                                        <p:tgtEl>
                                          <p:spTgt spid="73"/>
                                        </p:tgtEl>
                                        <p:attrNameLst>
                                          <p:attrName>style.visibility</p:attrName>
                                        </p:attrNameLst>
                                      </p:cBhvr>
                                      <p:to>
                                        <p:strVal val="visible"/>
                                      </p:to>
                                    </p:set>
                                  </p:childTnLst>
                                </p:cTn>
                              </p:par>
                              <p:par>
                                <p:cTn id="140" presetID="0" presetClass="path" presetSubtype="0" repeatCount="indefinite" accel="50000" fill="hold" grpId="0" nodeType="withEffect">
                                  <p:stCondLst>
                                    <p:cond delay="500"/>
                                  </p:stCondLst>
                                  <p:endCondLst>
                                    <p:cond evt="onNext" delay="0">
                                      <p:tgtEl>
                                        <p:sldTgt/>
                                      </p:tgtEl>
                                    </p:cond>
                                  </p:endCondLst>
                                  <p:childTnLst>
                                    <p:animMotion origin="layout" path="M 0.00833 4.58709E-6 C 0.01423 -0.00024 0.03194 0.00115 0.04392 -0.00209 C 0.0559 -0.00532 0.07274 -0.01226 0.08003 -0.01897 C 0.08732 -0.02568 0.07986 -0.03493 0.08715 -0.04164 C 0.09444 -0.04835 0.11093 -0.05552 0.12413 -0.05969 C 0.13732 -0.06385 0.15781 -0.06524 0.16666 -0.06662 " pathEditMode="relative" rAng="0" ptsTypes="aaaaaa">
                                      <p:cBhvr>
                                        <p:cTn id="141" dur="500" fill="hold"/>
                                        <p:tgtEl>
                                          <p:spTgt spid="73"/>
                                        </p:tgtEl>
                                        <p:attrNameLst>
                                          <p:attrName>ppt_x</p:attrName>
                                          <p:attrName>ppt_y</p:attrName>
                                        </p:attrNameLst>
                                      </p:cBhvr>
                                      <p:rCtr x="7900" y="-3300"/>
                                    </p:animMotion>
                                  </p:childTnLst>
                                  <p:subTnLst>
                                    <p:set>
                                      <p:cBhvr override="childStyle">
                                        <p:cTn dur="1" fill="hold" display="0" masterRel="sameClick" afterEffect="1">
                                          <p:stCondLst>
                                            <p:cond evt="end" delay="0">
                                              <p:tn val="140"/>
                                            </p:cond>
                                          </p:stCondLst>
                                        </p:cTn>
                                        <p:tgtEl>
                                          <p:spTgt spid="73"/>
                                        </p:tgtEl>
                                        <p:attrNameLst>
                                          <p:attrName>style.visibility</p:attrName>
                                        </p:attrNameLst>
                                      </p:cBhvr>
                                      <p:to>
                                        <p:strVal val="hidden"/>
                                      </p:to>
                                    </p:set>
                                  </p:sub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2" nodeType="clickEffect">
                                  <p:stCondLst>
                                    <p:cond delay="0"/>
                                  </p:stCondLst>
                                  <p:childTnLst>
                                    <p:set>
                                      <p:cBhvr>
                                        <p:cTn id="145" dur="1" fill="hold">
                                          <p:stCondLst>
                                            <p:cond delay="0"/>
                                          </p:stCondLst>
                                        </p:cTn>
                                        <p:tgtEl>
                                          <p:spTgt spid="74"/>
                                        </p:tgtEl>
                                        <p:attrNameLst>
                                          <p:attrName>style.visibility</p:attrName>
                                        </p:attrNameLst>
                                      </p:cBhvr>
                                      <p:to>
                                        <p:strVal val="hidden"/>
                                      </p:to>
                                    </p:set>
                                  </p:childTnLst>
                                </p:cTn>
                              </p:par>
                              <p:par>
                                <p:cTn id="146" presetID="1" presetClass="exit" presetSubtype="0" fill="hold" grpId="2" nodeType="withEffect">
                                  <p:stCondLst>
                                    <p:cond delay="0"/>
                                  </p:stCondLst>
                                  <p:childTnLst>
                                    <p:set>
                                      <p:cBhvr>
                                        <p:cTn id="147" dur="1" fill="hold">
                                          <p:stCondLst>
                                            <p:cond delay="0"/>
                                          </p:stCondLst>
                                        </p:cTn>
                                        <p:tgtEl>
                                          <p:spTgt spid="71"/>
                                        </p:tgtEl>
                                        <p:attrNameLst>
                                          <p:attrName>style.visibility</p:attrName>
                                        </p:attrNameLst>
                                      </p:cBhvr>
                                      <p:to>
                                        <p:strVal val="hidden"/>
                                      </p:to>
                                    </p:set>
                                  </p:childTnLst>
                                </p:cTn>
                              </p:par>
                              <p:par>
                                <p:cTn id="148" presetID="1" presetClass="exit" presetSubtype="0" fill="hold" grpId="2" nodeType="withEffect">
                                  <p:stCondLst>
                                    <p:cond delay="0"/>
                                  </p:stCondLst>
                                  <p:childTnLst>
                                    <p:set>
                                      <p:cBhvr>
                                        <p:cTn id="149" dur="1" fill="hold">
                                          <p:stCondLst>
                                            <p:cond delay="0"/>
                                          </p:stCondLst>
                                        </p:cTn>
                                        <p:tgtEl>
                                          <p:spTgt spid="72"/>
                                        </p:tgtEl>
                                        <p:attrNameLst>
                                          <p:attrName>style.visibility</p:attrName>
                                        </p:attrNameLst>
                                      </p:cBhvr>
                                      <p:to>
                                        <p:strVal val="hidden"/>
                                      </p:to>
                                    </p:set>
                                  </p:childTnLst>
                                </p:cTn>
                              </p:par>
                              <p:par>
                                <p:cTn id="150" presetID="1" presetClass="exit" presetSubtype="0" fill="hold" grpId="2" nodeType="withEffect">
                                  <p:stCondLst>
                                    <p:cond delay="0"/>
                                  </p:stCondLst>
                                  <p:childTnLst>
                                    <p:set>
                                      <p:cBhvr>
                                        <p:cTn id="151" dur="1" fill="hold">
                                          <p:stCondLst>
                                            <p:cond delay="0"/>
                                          </p:stCondLst>
                                        </p:cTn>
                                        <p:tgtEl>
                                          <p:spTgt spid="7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44"/>
                                        </p:tgtEl>
                                      </p:cBhvr>
                                    </p:animEffect>
                                    <p:set>
                                      <p:cBhvr>
                                        <p:cTn id="154" dur="1" fill="hold">
                                          <p:stCondLst>
                                            <p:cond delay="1999"/>
                                          </p:stCondLst>
                                        </p:cTn>
                                        <p:tgtEl>
                                          <p:spTgt spid="44"/>
                                        </p:tgtEl>
                                        <p:attrNameLst>
                                          <p:attrName>style.visibility</p:attrName>
                                        </p:attrNameLst>
                                      </p:cBhvr>
                                      <p:to>
                                        <p:strVal val="hidden"/>
                                      </p:to>
                                    </p:set>
                                  </p:childTnLst>
                                </p:cTn>
                              </p:par>
                            </p:childTnLst>
                          </p:cTn>
                        </p:par>
                        <p:par>
                          <p:cTn id="155" fill="hold">
                            <p:stCondLst>
                              <p:cond delay="2000"/>
                            </p:stCondLst>
                            <p:childTnLst>
                              <p:par>
                                <p:cTn id="156" presetID="1" presetClass="entr" presetSubtype="0" fill="hold" grpId="1" nodeType="afterEffect">
                                  <p:stCondLst>
                                    <p:cond delay="0"/>
                                  </p:stCondLst>
                                  <p:childTnLst>
                                    <p:set>
                                      <p:cBhvr>
                                        <p:cTn id="157" dur="1" fill="hold">
                                          <p:stCondLst>
                                            <p:cond delay="0"/>
                                          </p:stCondLst>
                                        </p:cTn>
                                        <p:tgtEl>
                                          <p:spTgt spid="81"/>
                                        </p:tgtEl>
                                        <p:attrNameLst>
                                          <p:attrName>style.visibility</p:attrName>
                                        </p:attrNameLst>
                                      </p:cBhvr>
                                      <p:to>
                                        <p:strVal val="visible"/>
                                      </p:to>
                                    </p:set>
                                  </p:childTnLst>
                                </p:cTn>
                              </p:par>
                              <p:par>
                                <p:cTn id="158" presetID="0" presetClass="path" presetSubtype="0" repeatCount="indefinite" accel="50000" fill="hold" grpId="0" nodeType="withEffect">
                                  <p:stCondLst>
                                    <p:cond delay="0"/>
                                  </p:stCondLst>
                                  <p:endCondLst>
                                    <p:cond evt="onNext" delay="0">
                                      <p:tgtEl>
                                        <p:sldTgt/>
                                      </p:tgtEl>
                                    </p:cond>
                                  </p:endCondLst>
                                  <p:childTnLst>
                                    <p:animMotion origin="layout" path="M -0.01666 -0.0222 C -0.00746 -0.01665 0.02743 -0.00139 0.03889 0.01041 C 0.05035 0.02221 0.04688 0.03748 0.05157 0.04881 C 0.05625 0.06015 0.06042 0.07032 0.06684 0.07773 C 0.07327 0.08513 0.0823 0.08929 0.09028 0.09322 C 0.09827 0.09716 0.10955 0.09901 0.11459 0.10063 " pathEditMode="relative" rAng="0" ptsTypes="aaaaaa">
                                      <p:cBhvr>
                                        <p:cTn id="159" dur="500" spd="-100000" fill="hold"/>
                                        <p:tgtEl>
                                          <p:spTgt spid="81"/>
                                        </p:tgtEl>
                                        <p:attrNameLst>
                                          <p:attrName>ppt_x</p:attrName>
                                          <p:attrName>ppt_y</p:attrName>
                                        </p:attrNameLst>
                                      </p:cBhvr>
                                      <p:rCtr x="6600" y="6100"/>
                                    </p:animMotion>
                                  </p:childTnLst>
                                  <p:subTnLst>
                                    <p:set>
                                      <p:cBhvr override="childStyle">
                                        <p:cTn dur="1" fill="hold" display="0" masterRel="sameClick" afterEffect="1">
                                          <p:stCondLst>
                                            <p:cond evt="end" delay="0">
                                              <p:tn val="158"/>
                                            </p:cond>
                                          </p:stCondLst>
                                        </p:cTn>
                                        <p:tgtEl>
                                          <p:spTgt spid="81"/>
                                        </p:tgtEl>
                                        <p:attrNameLst>
                                          <p:attrName>style.visibility</p:attrName>
                                        </p:attrNameLst>
                                      </p:cBhvr>
                                      <p:to>
                                        <p:strVal val="hidden"/>
                                      </p:to>
                                    </p:set>
                                  </p:subTnLst>
                                </p:cTn>
                              </p:par>
                              <p:par>
                                <p:cTn id="160" presetID="1" presetClass="entr" presetSubtype="0" fill="hold" grpId="1" nodeType="withEffect">
                                  <p:stCondLst>
                                    <p:cond delay="0"/>
                                  </p:stCondLst>
                                  <p:childTnLst>
                                    <p:set>
                                      <p:cBhvr>
                                        <p:cTn id="161" dur="1" fill="hold">
                                          <p:stCondLst>
                                            <p:cond delay="0"/>
                                          </p:stCondLst>
                                        </p:cTn>
                                        <p:tgtEl>
                                          <p:spTgt spid="82"/>
                                        </p:tgtEl>
                                        <p:attrNameLst>
                                          <p:attrName>style.visibility</p:attrName>
                                        </p:attrNameLst>
                                      </p:cBhvr>
                                      <p:to>
                                        <p:strVal val="visible"/>
                                      </p:to>
                                    </p:set>
                                  </p:childTnLst>
                                </p:cTn>
                              </p:par>
                              <p:par>
                                <p:cTn id="162" presetID="0" presetClass="path" presetSubtype="0" repeatCount="indefinite" accel="50000" fill="hold" grpId="0" nodeType="withEffect">
                                  <p:stCondLst>
                                    <p:cond delay="0"/>
                                  </p:stCondLst>
                                  <p:endCondLst>
                                    <p:cond evt="onNext" delay="0">
                                      <p:tgtEl>
                                        <p:sldTgt/>
                                      </p:tgtEl>
                                    </p:cond>
                                  </p:endCondLst>
                                  <p:childTnLst>
                                    <p:animMotion origin="layout" path="M 3.33333E-6 -4.84617E-6 C 0.00937 0.00116 0.04427 0.00764 0.05659 0.00741 C 0.06892 0.00718 0.06892 0.00093 0.07361 -0.00092 C 0.0783 -0.00277 0.07725 -0.00323 0.08437 -0.00439 C 0.09149 -0.00555 0.10625 -0.0074 0.11684 -0.00809 C 0.12743 -0.00879 0.14184 -0.00902 0.14843 -0.00925 " pathEditMode="relative" rAng="0" ptsTypes="aaaaaa">
                                      <p:cBhvr>
                                        <p:cTn id="163" dur="500" spd="-100000" fill="hold"/>
                                        <p:tgtEl>
                                          <p:spTgt spid="82"/>
                                        </p:tgtEl>
                                        <p:attrNameLst>
                                          <p:attrName>ppt_x</p:attrName>
                                          <p:attrName>ppt_y</p:attrName>
                                        </p:attrNameLst>
                                      </p:cBhvr>
                                      <p:rCtr x="7400" y="-100"/>
                                    </p:animMotion>
                                  </p:childTnLst>
                                  <p:subTnLst>
                                    <p:set>
                                      <p:cBhvr override="childStyle">
                                        <p:cTn dur="1" fill="hold" display="0" masterRel="sameClick" afterEffect="1">
                                          <p:stCondLst>
                                            <p:cond evt="end" delay="0">
                                              <p:tn val="162"/>
                                            </p:cond>
                                          </p:stCondLst>
                                        </p:cTn>
                                        <p:tgtEl>
                                          <p:spTgt spid="82"/>
                                        </p:tgtEl>
                                        <p:attrNameLst>
                                          <p:attrName>style.visibility</p:attrName>
                                        </p:attrNameLst>
                                      </p:cBhvr>
                                      <p:to>
                                        <p:strVal val="hidden"/>
                                      </p:to>
                                    </p:set>
                                  </p:subTnLst>
                                </p:cTn>
                              </p:par>
                              <p:par>
                                <p:cTn id="164" presetID="1" presetClass="entr" presetSubtype="0" fill="hold" grpId="1" nodeType="withEffect">
                                  <p:stCondLst>
                                    <p:cond delay="0"/>
                                  </p:stCondLst>
                                  <p:childTnLst>
                                    <p:set>
                                      <p:cBhvr>
                                        <p:cTn id="165" dur="1" fill="hold">
                                          <p:stCondLst>
                                            <p:cond delay="0"/>
                                          </p:stCondLst>
                                        </p:cTn>
                                        <p:tgtEl>
                                          <p:spTgt spid="83"/>
                                        </p:tgtEl>
                                        <p:attrNameLst>
                                          <p:attrName>style.visibility</p:attrName>
                                        </p:attrNameLst>
                                      </p:cBhvr>
                                      <p:to>
                                        <p:strVal val="visible"/>
                                      </p:to>
                                    </p:set>
                                  </p:childTnLst>
                                </p:cTn>
                              </p:par>
                              <p:par>
                                <p:cTn id="166" presetID="0" presetClass="path" presetSubtype="0" repeatCount="indefinite" accel="50000" fill="hold" grpId="0" nodeType="withEffect">
                                  <p:stCondLst>
                                    <p:cond delay="0"/>
                                  </p:stCondLst>
                                  <p:endCondLst>
                                    <p:cond evt="onNext" delay="0">
                                      <p:tgtEl>
                                        <p:sldTgt/>
                                      </p:tgtEl>
                                    </p:cond>
                                  </p:endCondLst>
                                  <p:childTnLst>
                                    <p:animMotion origin="layout" path="M 0.00833 4.58709E-6 C 0.01423 -0.00024 0.03194 0.00115 0.04392 -0.00209 C 0.0559 -0.00532 0.07274 -0.01226 0.08003 -0.01897 C 0.08732 -0.02568 0.07986 -0.03493 0.08715 -0.04164 C 0.09444 -0.04835 0.11093 -0.05552 0.12413 -0.05969 C 0.13732 -0.06385 0.15781 -0.06524 0.16666 -0.06662 " pathEditMode="relative" rAng="0" ptsTypes="aaaaaa">
                                      <p:cBhvr>
                                        <p:cTn id="167" dur="500" spd="-100000" fill="hold"/>
                                        <p:tgtEl>
                                          <p:spTgt spid="83"/>
                                        </p:tgtEl>
                                        <p:attrNameLst>
                                          <p:attrName>ppt_x</p:attrName>
                                          <p:attrName>ppt_y</p:attrName>
                                        </p:attrNameLst>
                                      </p:cBhvr>
                                      <p:rCtr x="7900" y="-3300"/>
                                    </p:animMotion>
                                  </p:childTnLst>
                                  <p:subTnLst>
                                    <p:set>
                                      <p:cBhvr override="childStyle">
                                        <p:cTn dur="1" fill="hold" display="0" masterRel="sameClick" afterEffect="1">
                                          <p:stCondLst>
                                            <p:cond evt="end" delay="0">
                                              <p:tn val="166"/>
                                            </p:cond>
                                          </p:stCondLst>
                                        </p:cTn>
                                        <p:tgtEl>
                                          <p:spTgt spid="83"/>
                                        </p:tgtEl>
                                        <p:attrNameLst>
                                          <p:attrName>style.visibility</p:attrName>
                                        </p:attrNameLst>
                                      </p:cBhvr>
                                      <p:to>
                                        <p:strVal val="hidden"/>
                                      </p:to>
                                    </p:set>
                                  </p:subTnLst>
                                </p:cTn>
                              </p:par>
                              <p:par>
                                <p:cTn id="168" presetID="1" presetClass="entr" presetSubtype="0" fill="hold" nodeType="withEffect">
                                  <p:stCondLst>
                                    <p:cond delay="0"/>
                                  </p:stCondLst>
                                  <p:childTnLst>
                                    <p:set>
                                      <p:cBhvr>
                                        <p:cTn id="169" dur="1" fill="hold">
                                          <p:stCondLst>
                                            <p:cond delay="0"/>
                                          </p:stCondLst>
                                        </p:cTn>
                                        <p:tgtEl>
                                          <p:spTgt spid="84"/>
                                        </p:tgtEl>
                                        <p:attrNameLst>
                                          <p:attrName>style.visibility</p:attrName>
                                        </p:attrNameLst>
                                      </p:cBhvr>
                                      <p:to>
                                        <p:strVal val="visible"/>
                                      </p:to>
                                    </p:set>
                                  </p:childTnLst>
                                </p:cTn>
                              </p:par>
                              <p:par>
                                <p:cTn id="170" presetID="1" presetClass="entr" presetSubtype="0" fill="hold" grpId="1" nodeType="withEffect">
                                  <p:stCondLst>
                                    <p:cond delay="0"/>
                                  </p:stCondLst>
                                  <p:childTnLst>
                                    <p:set>
                                      <p:cBhvr>
                                        <p:cTn id="171" dur="1" fill="hold">
                                          <p:stCondLst>
                                            <p:cond delay="0"/>
                                          </p:stCondLst>
                                        </p:cTn>
                                        <p:tgtEl>
                                          <p:spTgt spid="85"/>
                                        </p:tgtEl>
                                        <p:attrNameLst>
                                          <p:attrName>style.visibility</p:attrName>
                                        </p:attrNameLst>
                                      </p:cBhvr>
                                      <p:to>
                                        <p:strVal val="visible"/>
                                      </p:to>
                                    </p:set>
                                  </p:childTnLst>
                                </p:cTn>
                              </p:par>
                              <p:par>
                                <p:cTn id="172" presetID="0" presetClass="path" presetSubtype="0" repeatCount="indefinite" accel="50000" fill="hold" grpId="0" nodeType="withEffect">
                                  <p:stCondLst>
                                    <p:cond delay="0"/>
                                  </p:stCondLst>
                                  <p:endCondLst>
                                    <p:cond evt="onNext" delay="0">
                                      <p:tgtEl>
                                        <p:sldTgt/>
                                      </p:tgtEl>
                                    </p:cond>
                                  </p:endCondLst>
                                  <p:childTnLst>
                                    <p:animMotion origin="layout" path="M 3.05556E-6 -1.29077E-6 C 3.05556E-6 0.00162 0.01059 -0.02313 0.02118 -0.04603 " pathEditMode="relative" rAng="0" ptsTypes="aA">
                                      <p:cBhvr>
                                        <p:cTn id="173" dur="500" spd="-100000" fill="hold"/>
                                        <p:tgtEl>
                                          <p:spTgt spid="85"/>
                                        </p:tgtEl>
                                        <p:attrNameLst>
                                          <p:attrName>ppt_x</p:attrName>
                                          <p:attrName>ppt_y</p:attrName>
                                        </p:attrNameLst>
                                      </p:cBhvr>
                                      <p:rCtr x="1100" y="-2200"/>
                                    </p:animMotion>
                                  </p:childTnLst>
                                  <p:subTnLst>
                                    <p:set>
                                      <p:cBhvr override="childStyle">
                                        <p:cTn dur="1" fill="hold" display="0" masterRel="sameClick" afterEffect="1">
                                          <p:stCondLst>
                                            <p:cond evt="end" delay="0">
                                              <p:tn val="172"/>
                                            </p:cond>
                                          </p:stCondLst>
                                        </p:cTn>
                                        <p:tgtEl>
                                          <p:spTgt spid="85"/>
                                        </p:tgtEl>
                                        <p:attrNameLst>
                                          <p:attrName>style.visibility</p:attrName>
                                        </p:attrNameLst>
                                      </p:cBhvr>
                                      <p:to>
                                        <p:strVal val="hidden"/>
                                      </p:to>
                                    </p:set>
                                  </p:subTnLst>
                                </p:cTn>
                              </p:par>
                              <p:par>
                                <p:cTn id="174" presetID="1" presetClass="entr" presetSubtype="0" fill="hold" grpId="0" nodeType="withEffect">
                                  <p:stCondLst>
                                    <p:cond delay="500"/>
                                  </p:stCondLst>
                                  <p:childTnLst>
                                    <p:set>
                                      <p:cBhvr>
                                        <p:cTn id="175" dur="1" fill="hold">
                                          <p:stCondLst>
                                            <p:cond delay="0"/>
                                          </p:stCondLst>
                                        </p:cTn>
                                        <p:tgtEl>
                                          <p:spTgt spid="86"/>
                                        </p:tgtEl>
                                        <p:attrNameLst>
                                          <p:attrName>style.visibility</p:attrName>
                                        </p:attrNameLst>
                                      </p:cBhvr>
                                      <p:to>
                                        <p:strVal val="visible"/>
                                      </p:to>
                                    </p:set>
                                  </p:childTnLst>
                                </p:cTn>
                              </p:par>
                              <p:par>
                                <p:cTn id="176" presetID="1" presetClass="exit" presetSubtype="0" fill="hold" grpId="1" nodeType="withEffect">
                                  <p:stCondLst>
                                    <p:cond delay="500"/>
                                  </p:stCondLst>
                                  <p:childTnLst>
                                    <p:set>
                                      <p:cBhvr>
                                        <p:cTn id="177" dur="1" fill="hold">
                                          <p:stCondLst>
                                            <p:cond delay="0"/>
                                          </p:stCondLst>
                                        </p:cTn>
                                        <p:tgtEl>
                                          <p:spTgt spid="65"/>
                                        </p:tgtEl>
                                        <p:attrNameLst>
                                          <p:attrName>style.visibility</p:attrName>
                                        </p:attrNameLst>
                                      </p:cBhvr>
                                      <p:to>
                                        <p:strVal val="hidden"/>
                                      </p:to>
                                    </p:set>
                                  </p:childTnLst>
                                </p:cTn>
                              </p:par>
                              <p:par>
                                <p:cTn id="178" presetID="1" presetClass="entr" presetSubtype="0" fill="hold" grpId="0" nodeType="withEffect">
                                  <p:stCondLst>
                                    <p:cond delay="1000"/>
                                  </p:stCondLst>
                                  <p:childTnLst>
                                    <p:set>
                                      <p:cBhvr>
                                        <p:cTn id="179" dur="1" fill="hold">
                                          <p:stCondLst>
                                            <p:cond delay="0"/>
                                          </p:stCondLst>
                                        </p:cTn>
                                        <p:tgtEl>
                                          <p:spTgt spid="87"/>
                                        </p:tgtEl>
                                        <p:attrNameLst>
                                          <p:attrName>style.visibility</p:attrName>
                                        </p:attrNameLst>
                                      </p:cBhvr>
                                      <p:to>
                                        <p:strVal val="visible"/>
                                      </p:to>
                                    </p:set>
                                  </p:childTnLst>
                                </p:cTn>
                              </p:par>
                              <p:par>
                                <p:cTn id="180" presetID="1" presetClass="exit" presetSubtype="0" fill="hold" grpId="1" nodeType="withEffect">
                                  <p:stCondLst>
                                    <p:cond delay="1000"/>
                                  </p:stCondLst>
                                  <p:childTnLst>
                                    <p:set>
                                      <p:cBhvr>
                                        <p:cTn id="181" dur="1" fill="hold">
                                          <p:stCondLst>
                                            <p:cond delay="0"/>
                                          </p:stCondLst>
                                        </p:cTn>
                                        <p:tgtEl>
                                          <p:spTgt spid="61"/>
                                        </p:tgtEl>
                                        <p:attrNameLst>
                                          <p:attrName>style.visibility</p:attrName>
                                        </p:attrNameLst>
                                      </p:cBhvr>
                                      <p:to>
                                        <p:strVal val="hidden"/>
                                      </p:to>
                                    </p:set>
                                  </p:childTnLst>
                                </p:cTn>
                              </p:par>
                              <p:par>
                                <p:cTn id="182" presetID="1" presetClass="entr" presetSubtype="0" fill="hold" grpId="0" nodeType="withEffect">
                                  <p:stCondLst>
                                    <p:cond delay="1500"/>
                                  </p:stCondLst>
                                  <p:childTnLst>
                                    <p:set>
                                      <p:cBhvr>
                                        <p:cTn id="183" dur="1" fill="hold">
                                          <p:stCondLst>
                                            <p:cond delay="0"/>
                                          </p:stCondLst>
                                        </p:cTn>
                                        <p:tgtEl>
                                          <p:spTgt spid="88"/>
                                        </p:tgtEl>
                                        <p:attrNameLst>
                                          <p:attrName>style.visibility</p:attrName>
                                        </p:attrNameLst>
                                      </p:cBhvr>
                                      <p:to>
                                        <p:strVal val="visible"/>
                                      </p:to>
                                    </p:set>
                                  </p:childTnLst>
                                </p:cTn>
                              </p:par>
                              <p:par>
                                <p:cTn id="184" presetID="1" presetClass="exit" presetSubtype="0" fill="hold" grpId="1" nodeType="withEffect">
                                  <p:stCondLst>
                                    <p:cond delay="1500"/>
                                  </p:stCondLst>
                                  <p:childTnLst>
                                    <p:set>
                                      <p:cBhvr>
                                        <p:cTn id="185" dur="1" fill="hold">
                                          <p:stCondLst>
                                            <p:cond delay="0"/>
                                          </p:stCondLst>
                                        </p:cTn>
                                        <p:tgtEl>
                                          <p:spTgt spid="62"/>
                                        </p:tgtEl>
                                        <p:attrNameLst>
                                          <p:attrName>style.visibility</p:attrName>
                                        </p:attrNameLst>
                                      </p:cBhvr>
                                      <p:to>
                                        <p:strVal val="hidden"/>
                                      </p:to>
                                    </p:set>
                                  </p:childTnLst>
                                </p:cTn>
                              </p:par>
                              <p:par>
                                <p:cTn id="186" presetID="1" presetClass="entr" presetSubtype="0" fill="hold" grpId="0" nodeType="withEffect">
                                  <p:stCondLst>
                                    <p:cond delay="2000"/>
                                  </p:stCondLst>
                                  <p:childTnLst>
                                    <p:set>
                                      <p:cBhvr>
                                        <p:cTn id="187" dur="1" fill="hold">
                                          <p:stCondLst>
                                            <p:cond delay="0"/>
                                          </p:stCondLst>
                                        </p:cTn>
                                        <p:tgtEl>
                                          <p:spTgt spid="89"/>
                                        </p:tgtEl>
                                        <p:attrNameLst>
                                          <p:attrName>style.visibility</p:attrName>
                                        </p:attrNameLst>
                                      </p:cBhvr>
                                      <p:to>
                                        <p:strVal val="visible"/>
                                      </p:to>
                                    </p:set>
                                  </p:childTnLst>
                                </p:cTn>
                              </p:par>
                              <p:par>
                                <p:cTn id="188" presetID="1" presetClass="exit" presetSubtype="0" fill="hold" grpId="1" nodeType="withEffect">
                                  <p:stCondLst>
                                    <p:cond delay="2000"/>
                                  </p:stCondLst>
                                  <p:childTnLst>
                                    <p:set>
                                      <p:cBhvr>
                                        <p:cTn id="189" dur="1" fill="hold">
                                          <p:stCondLst>
                                            <p:cond delay="0"/>
                                          </p:stCondLst>
                                        </p:cTn>
                                        <p:tgtEl>
                                          <p:spTgt spid="68"/>
                                        </p:tgtEl>
                                        <p:attrNameLst>
                                          <p:attrName>style.visibility</p:attrName>
                                        </p:attrNameLst>
                                      </p:cBhvr>
                                      <p:to>
                                        <p:strVal val="hidden"/>
                                      </p:to>
                                    </p:set>
                                  </p:childTnLst>
                                </p:cTn>
                              </p:par>
                              <p:par>
                                <p:cTn id="190" presetID="1" presetClass="entr" presetSubtype="0" fill="hold" grpId="0" nodeType="withEffect">
                                  <p:stCondLst>
                                    <p:cond delay="2500"/>
                                  </p:stCondLst>
                                  <p:childTnLst>
                                    <p:set>
                                      <p:cBhvr>
                                        <p:cTn id="191" dur="1" fill="hold">
                                          <p:stCondLst>
                                            <p:cond delay="0"/>
                                          </p:stCondLst>
                                        </p:cTn>
                                        <p:tgtEl>
                                          <p:spTgt spid="90"/>
                                        </p:tgtEl>
                                        <p:attrNameLst>
                                          <p:attrName>style.visibility</p:attrName>
                                        </p:attrNameLst>
                                      </p:cBhvr>
                                      <p:to>
                                        <p:strVal val="visible"/>
                                      </p:to>
                                    </p:set>
                                  </p:childTnLst>
                                </p:cTn>
                              </p:par>
                              <p:par>
                                <p:cTn id="192" presetID="1" presetClass="exit" presetSubtype="0" fill="hold" grpId="1" nodeType="withEffect">
                                  <p:stCondLst>
                                    <p:cond delay="2500"/>
                                  </p:stCondLst>
                                  <p:childTnLst>
                                    <p:set>
                                      <p:cBhvr>
                                        <p:cTn id="193" dur="1" fill="hold">
                                          <p:stCondLst>
                                            <p:cond delay="0"/>
                                          </p:stCondLst>
                                        </p:cTn>
                                        <p:tgtEl>
                                          <p:spTgt spid="66"/>
                                        </p:tgtEl>
                                        <p:attrNameLst>
                                          <p:attrName>style.visibility</p:attrName>
                                        </p:attrNameLst>
                                      </p:cBhvr>
                                      <p:to>
                                        <p:strVal val="hidden"/>
                                      </p:to>
                                    </p:set>
                                  </p:childTnLst>
                                </p:cTn>
                              </p:par>
                              <p:par>
                                <p:cTn id="194" presetID="1" presetClass="entr" presetSubtype="0" fill="hold" grpId="0" nodeType="withEffect">
                                  <p:stCondLst>
                                    <p:cond delay="3000"/>
                                  </p:stCondLst>
                                  <p:childTnLst>
                                    <p:set>
                                      <p:cBhvr>
                                        <p:cTn id="195" dur="1" fill="hold">
                                          <p:stCondLst>
                                            <p:cond delay="0"/>
                                          </p:stCondLst>
                                        </p:cTn>
                                        <p:tgtEl>
                                          <p:spTgt spid="91"/>
                                        </p:tgtEl>
                                        <p:attrNameLst>
                                          <p:attrName>style.visibility</p:attrName>
                                        </p:attrNameLst>
                                      </p:cBhvr>
                                      <p:to>
                                        <p:strVal val="visible"/>
                                      </p:to>
                                    </p:set>
                                  </p:childTnLst>
                                </p:cTn>
                              </p:par>
                              <p:par>
                                <p:cTn id="196" presetID="1" presetClass="exit" presetSubtype="0" fill="hold" grpId="1" nodeType="withEffect">
                                  <p:stCondLst>
                                    <p:cond delay="3000"/>
                                  </p:stCondLst>
                                  <p:childTnLst>
                                    <p:set>
                                      <p:cBhvr>
                                        <p:cTn id="197" dur="1" fill="hold">
                                          <p:stCondLst>
                                            <p:cond delay="0"/>
                                          </p:stCondLst>
                                        </p:cTn>
                                        <p:tgtEl>
                                          <p:spTgt spid="63"/>
                                        </p:tgtEl>
                                        <p:attrNameLst>
                                          <p:attrName>style.visibility</p:attrName>
                                        </p:attrNameLst>
                                      </p:cBhvr>
                                      <p:to>
                                        <p:strVal val="hidden"/>
                                      </p:to>
                                    </p:set>
                                  </p:childTnLst>
                                </p:cTn>
                              </p:par>
                              <p:par>
                                <p:cTn id="198" presetID="1" presetClass="entr" presetSubtype="0" fill="hold" grpId="0" nodeType="withEffect">
                                  <p:stCondLst>
                                    <p:cond delay="3500"/>
                                  </p:stCondLst>
                                  <p:childTnLst>
                                    <p:set>
                                      <p:cBhvr>
                                        <p:cTn id="199" dur="1" fill="hold">
                                          <p:stCondLst>
                                            <p:cond delay="0"/>
                                          </p:stCondLst>
                                        </p:cTn>
                                        <p:tgtEl>
                                          <p:spTgt spid="92"/>
                                        </p:tgtEl>
                                        <p:attrNameLst>
                                          <p:attrName>style.visibility</p:attrName>
                                        </p:attrNameLst>
                                      </p:cBhvr>
                                      <p:to>
                                        <p:strVal val="visible"/>
                                      </p:to>
                                    </p:set>
                                  </p:childTnLst>
                                </p:cTn>
                              </p:par>
                              <p:par>
                                <p:cTn id="200" presetID="1" presetClass="exit" presetSubtype="0" fill="hold" grpId="1" nodeType="withEffect">
                                  <p:stCondLst>
                                    <p:cond delay="3500"/>
                                  </p:stCondLst>
                                  <p:childTnLst>
                                    <p:set>
                                      <p:cBhvr>
                                        <p:cTn id="201" dur="1" fill="hold">
                                          <p:stCondLst>
                                            <p:cond delay="0"/>
                                          </p:stCondLst>
                                        </p:cTn>
                                        <p:tgtEl>
                                          <p:spTgt spid="64"/>
                                        </p:tgtEl>
                                        <p:attrNameLst>
                                          <p:attrName>style.visibility</p:attrName>
                                        </p:attrNameLst>
                                      </p:cBhvr>
                                      <p:to>
                                        <p:strVal val="hidden"/>
                                      </p:to>
                                    </p:set>
                                  </p:childTnLst>
                                </p:cTn>
                              </p:par>
                              <p:par>
                                <p:cTn id="202" presetID="1" presetClass="entr" presetSubtype="0" fill="hold" grpId="0" nodeType="withEffect">
                                  <p:stCondLst>
                                    <p:cond delay="4000"/>
                                  </p:stCondLst>
                                  <p:childTnLst>
                                    <p:set>
                                      <p:cBhvr>
                                        <p:cTn id="203" dur="1" fill="hold">
                                          <p:stCondLst>
                                            <p:cond delay="0"/>
                                          </p:stCondLst>
                                        </p:cTn>
                                        <p:tgtEl>
                                          <p:spTgt spid="93"/>
                                        </p:tgtEl>
                                        <p:attrNameLst>
                                          <p:attrName>style.visibility</p:attrName>
                                        </p:attrNameLst>
                                      </p:cBhvr>
                                      <p:to>
                                        <p:strVal val="visible"/>
                                      </p:to>
                                    </p:set>
                                  </p:childTnLst>
                                </p:cTn>
                              </p:par>
                              <p:par>
                                <p:cTn id="204" presetID="1" presetClass="exit" presetSubtype="0" fill="hold" grpId="1" nodeType="withEffect">
                                  <p:stCondLst>
                                    <p:cond delay="4000"/>
                                  </p:stCondLst>
                                  <p:childTnLst>
                                    <p:set>
                                      <p:cBhvr>
                                        <p:cTn id="205" dur="1" fill="hold">
                                          <p:stCondLst>
                                            <p:cond delay="0"/>
                                          </p:stCondLst>
                                        </p:cTn>
                                        <p:tgtEl>
                                          <p:spTgt spid="6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2" nodeType="clickEffect">
                                  <p:stCondLst>
                                    <p:cond delay="0"/>
                                  </p:stCondLst>
                                  <p:childTnLst>
                                    <p:set>
                                      <p:cBhvr>
                                        <p:cTn id="209" dur="1" fill="hold">
                                          <p:stCondLst>
                                            <p:cond delay="0"/>
                                          </p:stCondLst>
                                        </p:cTn>
                                        <p:tgtEl>
                                          <p:spTgt spid="81"/>
                                        </p:tgtEl>
                                        <p:attrNameLst>
                                          <p:attrName>style.visibility</p:attrName>
                                        </p:attrNameLst>
                                      </p:cBhvr>
                                      <p:to>
                                        <p:strVal val="hidden"/>
                                      </p:to>
                                    </p:set>
                                  </p:childTnLst>
                                </p:cTn>
                              </p:par>
                              <p:par>
                                <p:cTn id="210" presetID="1" presetClass="exit" presetSubtype="0" fill="hold" grpId="2" nodeType="withEffect">
                                  <p:stCondLst>
                                    <p:cond delay="0"/>
                                  </p:stCondLst>
                                  <p:childTnLst>
                                    <p:set>
                                      <p:cBhvr>
                                        <p:cTn id="211" dur="1" fill="hold">
                                          <p:stCondLst>
                                            <p:cond delay="0"/>
                                          </p:stCondLst>
                                        </p:cTn>
                                        <p:tgtEl>
                                          <p:spTgt spid="82"/>
                                        </p:tgtEl>
                                        <p:attrNameLst>
                                          <p:attrName>style.visibility</p:attrName>
                                        </p:attrNameLst>
                                      </p:cBhvr>
                                      <p:to>
                                        <p:strVal val="hidden"/>
                                      </p:to>
                                    </p:set>
                                  </p:childTnLst>
                                </p:cTn>
                              </p:par>
                              <p:par>
                                <p:cTn id="212" presetID="1" presetClass="exit" presetSubtype="0" fill="hold" grpId="2" nodeType="withEffect">
                                  <p:stCondLst>
                                    <p:cond delay="0"/>
                                  </p:stCondLst>
                                  <p:childTnLst>
                                    <p:set>
                                      <p:cBhvr>
                                        <p:cTn id="213" dur="1" fill="hold">
                                          <p:stCondLst>
                                            <p:cond delay="0"/>
                                          </p:stCondLst>
                                        </p:cTn>
                                        <p:tgtEl>
                                          <p:spTgt spid="83"/>
                                        </p:tgtEl>
                                        <p:attrNameLst>
                                          <p:attrName>style.visibility</p:attrName>
                                        </p:attrNameLst>
                                      </p:cBhvr>
                                      <p:to>
                                        <p:strVal val="hidden"/>
                                      </p:to>
                                    </p:set>
                                  </p:childTnLst>
                                </p:cTn>
                              </p:par>
                              <p:par>
                                <p:cTn id="214" presetID="1" presetClass="exit" presetSubtype="0" fill="hold" grpId="2" nodeType="withEffect">
                                  <p:stCondLst>
                                    <p:cond delay="0"/>
                                  </p:stCondLst>
                                  <p:childTnLst>
                                    <p:set>
                                      <p:cBhvr>
                                        <p:cTn id="215" dur="1" fill="hold">
                                          <p:stCondLst>
                                            <p:cond delay="0"/>
                                          </p:stCondLst>
                                        </p:cTn>
                                        <p:tgtEl>
                                          <p:spTgt spid="85"/>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2000"/>
                                        <p:tgtEl>
                                          <p:spTgt spid="84"/>
                                        </p:tgtEl>
                                      </p:cBhvr>
                                    </p:animEffect>
                                    <p:set>
                                      <p:cBhvr>
                                        <p:cTn id="218" dur="1" fill="hold">
                                          <p:stCondLst>
                                            <p:cond delay="1999"/>
                                          </p:stCondLst>
                                        </p:cTn>
                                        <p:tgtEl>
                                          <p:spTgt spid="84"/>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35" presetClass="emph" presetSubtype="0" repeatCount="3000" fill="hold" nodeType="clickEffect">
                                  <p:stCondLst>
                                    <p:cond delay="0"/>
                                  </p:stCondLst>
                                  <p:childTnLst>
                                    <p:anim calcmode="discrete" valueType="str">
                                      <p:cBhvr>
                                        <p:cTn id="222" dur="500" fill="hold"/>
                                        <p:tgtEl>
                                          <p:spTgt spid="31"/>
                                        </p:tgtEl>
                                        <p:attrNameLst>
                                          <p:attrName>style.visibility</p:attrName>
                                        </p:attrNameLst>
                                      </p:cBhvr>
                                      <p:tavLst>
                                        <p:tav tm="0">
                                          <p:val>
                                            <p:strVal val="hidden"/>
                                          </p:val>
                                        </p:tav>
                                        <p:tav tm="50000">
                                          <p:val>
                                            <p:strVal val="visible"/>
                                          </p:val>
                                        </p:tav>
                                      </p:tavLst>
                                    </p:anim>
                                  </p:childTnLst>
                                </p:cTn>
                              </p:par>
                            </p:childTnLst>
                          </p:cTn>
                        </p:par>
                        <p:par>
                          <p:cTn id="223" fill="hold">
                            <p:stCondLst>
                              <p:cond delay="1500"/>
                            </p:stCondLst>
                            <p:childTnLst>
                              <p:par>
                                <p:cTn id="224" presetID="1" presetClass="entr" presetSubtype="0" fill="hold" grpId="1" nodeType="afterEffect">
                                  <p:stCondLst>
                                    <p:cond delay="0"/>
                                  </p:stCondLst>
                                  <p:childTnLst>
                                    <p:set>
                                      <p:cBhvr>
                                        <p:cTn id="225" dur="1" fill="hold">
                                          <p:stCondLst>
                                            <p:cond delay="0"/>
                                          </p:stCondLst>
                                        </p:cTn>
                                        <p:tgtEl>
                                          <p:spTgt spid="100"/>
                                        </p:tgtEl>
                                        <p:attrNameLst>
                                          <p:attrName>style.visibility</p:attrName>
                                        </p:attrNameLst>
                                      </p:cBhvr>
                                      <p:to>
                                        <p:strVal val="visible"/>
                                      </p:to>
                                    </p:set>
                                  </p:childTnLst>
                                </p:cTn>
                              </p:par>
                            </p:childTnLst>
                          </p:cTn>
                        </p:par>
                        <p:par>
                          <p:cTn id="226" fill="hold">
                            <p:stCondLst>
                              <p:cond delay="1500"/>
                            </p:stCondLst>
                            <p:childTnLst>
                              <p:par>
                                <p:cTn id="227" presetID="0" presetClass="path" presetSubtype="0" repeatCount="indefinite" accel="50000" fill="hold" grpId="0" nodeType="afterEffect">
                                  <p:stCondLst>
                                    <p:cond delay="0"/>
                                  </p:stCondLst>
                                  <p:endCondLst>
                                    <p:cond evt="onNext" delay="0">
                                      <p:tgtEl>
                                        <p:sldTgt/>
                                      </p:tgtEl>
                                    </p:cond>
                                  </p:endCondLst>
                                  <p:childTnLst>
                                    <p:animMotion origin="layout" path="M 3.33333E-6 0.00323 C 3.33333E-6 0.00185 0.01024 0.02475 0.02048 0.04649 " pathEditMode="relative" rAng="0" ptsTypes="aA">
                                      <p:cBhvr>
                                        <p:cTn id="228" dur="1000" spd="-100000" fill="hold"/>
                                        <p:tgtEl>
                                          <p:spTgt spid="100"/>
                                        </p:tgtEl>
                                        <p:attrNameLst>
                                          <p:attrName>ppt_x</p:attrName>
                                          <p:attrName>ppt_y</p:attrName>
                                        </p:attrNameLst>
                                      </p:cBhvr>
                                      <p:rCtr x="1000" y="2100"/>
                                    </p:animMotion>
                                  </p:childTnLst>
                                  <p:subTnLst>
                                    <p:set>
                                      <p:cBhvr override="childStyle">
                                        <p:cTn dur="1" fill="hold" display="0" masterRel="sameClick" afterEffect="1">
                                          <p:stCondLst>
                                            <p:cond evt="end" delay="0">
                                              <p:tn val="227"/>
                                            </p:cond>
                                          </p:stCondLst>
                                        </p:cTn>
                                        <p:tgtEl>
                                          <p:spTgt spid="100"/>
                                        </p:tgtEl>
                                        <p:attrNameLst>
                                          <p:attrName>style.visibility</p:attrName>
                                        </p:attrNameLst>
                                      </p:cBhvr>
                                      <p:to>
                                        <p:strVal val="hidden"/>
                                      </p:to>
                                    </p:set>
                                  </p:subTnLst>
                                </p:cTn>
                              </p:par>
                              <p:par>
                                <p:cTn id="229" presetID="1" presetClass="entr" presetSubtype="0" fill="hold" nodeType="withEffect">
                                  <p:stCondLst>
                                    <p:cond delay="0"/>
                                  </p:stCondLst>
                                  <p:childTnLst>
                                    <p:set>
                                      <p:cBhvr>
                                        <p:cTn id="230" dur="1" fill="hold">
                                          <p:stCondLst>
                                            <p:cond delay="0"/>
                                          </p:stCondLst>
                                        </p:cTn>
                                        <p:tgtEl>
                                          <p:spTgt spid="102"/>
                                        </p:tgtEl>
                                        <p:attrNameLst>
                                          <p:attrName>style.visibility</p:attrName>
                                        </p:attrNameLst>
                                      </p:cBhvr>
                                      <p:to>
                                        <p:strVal val="visible"/>
                                      </p:to>
                                    </p:set>
                                  </p:childTnLst>
                                </p:cTn>
                              </p:par>
                              <p:par>
                                <p:cTn id="231" presetID="1" presetClass="exit" presetSubtype="0" fill="hold" grpId="1" nodeType="withEffect">
                                  <p:stCondLst>
                                    <p:cond delay="1000"/>
                                  </p:stCondLst>
                                  <p:childTnLst>
                                    <p:set>
                                      <p:cBhvr>
                                        <p:cTn id="232" dur="1" fill="hold">
                                          <p:stCondLst>
                                            <p:cond delay="0"/>
                                          </p:stCondLst>
                                        </p:cTn>
                                        <p:tgtEl>
                                          <p:spTgt spid="86"/>
                                        </p:tgtEl>
                                        <p:attrNameLst>
                                          <p:attrName>style.visibility</p:attrName>
                                        </p:attrNameLst>
                                      </p:cBhvr>
                                      <p:to>
                                        <p:strVal val="hidden"/>
                                      </p:to>
                                    </p:set>
                                  </p:childTnLst>
                                </p:cTn>
                              </p:par>
                              <p:par>
                                <p:cTn id="233" presetID="1" presetClass="exit" presetSubtype="0" fill="hold" grpId="1" nodeType="withEffect">
                                  <p:stCondLst>
                                    <p:cond delay="1000"/>
                                  </p:stCondLst>
                                  <p:childTnLst>
                                    <p:set>
                                      <p:cBhvr>
                                        <p:cTn id="234" dur="1" fill="hold">
                                          <p:stCondLst>
                                            <p:cond delay="0"/>
                                          </p:stCondLst>
                                        </p:cTn>
                                        <p:tgtEl>
                                          <p:spTgt spid="87"/>
                                        </p:tgtEl>
                                        <p:attrNameLst>
                                          <p:attrName>style.visibility</p:attrName>
                                        </p:attrNameLst>
                                      </p:cBhvr>
                                      <p:to>
                                        <p:strVal val="hidden"/>
                                      </p:to>
                                    </p:set>
                                  </p:childTnLst>
                                </p:cTn>
                              </p:par>
                              <p:par>
                                <p:cTn id="235" presetID="1" presetClass="exit" presetSubtype="0" fill="hold" grpId="1" nodeType="withEffect">
                                  <p:stCondLst>
                                    <p:cond delay="2000"/>
                                  </p:stCondLst>
                                  <p:childTnLst>
                                    <p:set>
                                      <p:cBhvr>
                                        <p:cTn id="236" dur="1" fill="hold">
                                          <p:stCondLst>
                                            <p:cond delay="0"/>
                                          </p:stCondLst>
                                        </p:cTn>
                                        <p:tgtEl>
                                          <p:spTgt spid="88"/>
                                        </p:tgtEl>
                                        <p:attrNameLst>
                                          <p:attrName>style.visibility</p:attrName>
                                        </p:attrNameLst>
                                      </p:cBhvr>
                                      <p:to>
                                        <p:strVal val="hidden"/>
                                      </p:to>
                                    </p:set>
                                  </p:childTnLst>
                                </p:cTn>
                              </p:par>
                              <p:par>
                                <p:cTn id="237" presetID="1" presetClass="exit" presetSubtype="0" fill="hold" grpId="1" nodeType="withEffect">
                                  <p:stCondLst>
                                    <p:cond delay="2000"/>
                                  </p:stCondLst>
                                  <p:childTnLst>
                                    <p:set>
                                      <p:cBhvr>
                                        <p:cTn id="238" dur="1" fill="hold">
                                          <p:stCondLst>
                                            <p:cond delay="0"/>
                                          </p:stCondLst>
                                        </p:cTn>
                                        <p:tgtEl>
                                          <p:spTgt spid="89"/>
                                        </p:tgtEl>
                                        <p:attrNameLst>
                                          <p:attrName>style.visibility</p:attrName>
                                        </p:attrNameLst>
                                      </p:cBhvr>
                                      <p:to>
                                        <p:strVal val="hidden"/>
                                      </p:to>
                                    </p:set>
                                  </p:childTnLst>
                                </p:cTn>
                              </p:par>
                              <p:par>
                                <p:cTn id="239" presetID="1" presetClass="exit" presetSubtype="0" fill="hold" grpId="1" nodeType="withEffect">
                                  <p:stCondLst>
                                    <p:cond delay="2000"/>
                                  </p:stCondLst>
                                  <p:childTnLst>
                                    <p:set>
                                      <p:cBhvr>
                                        <p:cTn id="240" dur="1" fill="hold">
                                          <p:stCondLst>
                                            <p:cond delay="0"/>
                                          </p:stCondLst>
                                        </p:cTn>
                                        <p:tgtEl>
                                          <p:spTgt spid="90"/>
                                        </p:tgtEl>
                                        <p:attrNameLst>
                                          <p:attrName>style.visibility</p:attrName>
                                        </p:attrNameLst>
                                      </p:cBhvr>
                                      <p:to>
                                        <p:strVal val="hidden"/>
                                      </p:to>
                                    </p:set>
                                  </p:childTnLst>
                                </p:cTn>
                              </p:par>
                              <p:par>
                                <p:cTn id="241" presetID="1" presetClass="exit" presetSubtype="0" fill="hold" grpId="1" nodeType="withEffect">
                                  <p:stCondLst>
                                    <p:cond delay="3000"/>
                                  </p:stCondLst>
                                  <p:childTnLst>
                                    <p:set>
                                      <p:cBhvr>
                                        <p:cTn id="242" dur="1" fill="hold">
                                          <p:stCondLst>
                                            <p:cond delay="0"/>
                                          </p:stCondLst>
                                        </p:cTn>
                                        <p:tgtEl>
                                          <p:spTgt spid="91"/>
                                        </p:tgtEl>
                                        <p:attrNameLst>
                                          <p:attrName>style.visibility</p:attrName>
                                        </p:attrNameLst>
                                      </p:cBhvr>
                                      <p:to>
                                        <p:strVal val="hidden"/>
                                      </p:to>
                                    </p:set>
                                  </p:childTnLst>
                                </p:cTn>
                              </p:par>
                              <p:par>
                                <p:cTn id="243" presetID="1" presetClass="exit" presetSubtype="0" fill="hold" grpId="1" nodeType="withEffect">
                                  <p:stCondLst>
                                    <p:cond delay="3000"/>
                                  </p:stCondLst>
                                  <p:childTnLst>
                                    <p:set>
                                      <p:cBhvr>
                                        <p:cTn id="244" dur="1" fill="hold">
                                          <p:stCondLst>
                                            <p:cond delay="0"/>
                                          </p:stCondLst>
                                        </p:cTn>
                                        <p:tgtEl>
                                          <p:spTgt spid="92"/>
                                        </p:tgtEl>
                                        <p:attrNameLst>
                                          <p:attrName>style.visibility</p:attrName>
                                        </p:attrNameLst>
                                      </p:cBhvr>
                                      <p:to>
                                        <p:strVal val="hidden"/>
                                      </p:to>
                                    </p:set>
                                  </p:childTnLst>
                                </p:cTn>
                              </p:par>
                              <p:par>
                                <p:cTn id="245" presetID="1" presetClass="exit" presetSubtype="0" fill="hold" grpId="1" nodeType="withEffect">
                                  <p:stCondLst>
                                    <p:cond delay="4000"/>
                                  </p:stCondLst>
                                  <p:childTnLst>
                                    <p:set>
                                      <p:cBhvr>
                                        <p:cTn id="246" dur="1" fill="hold">
                                          <p:stCondLst>
                                            <p:cond delay="0"/>
                                          </p:stCondLst>
                                        </p:cTn>
                                        <p:tgtEl>
                                          <p:spTgt spid="93"/>
                                        </p:tgtEl>
                                        <p:attrNameLst>
                                          <p:attrName>style.visibility</p:attrName>
                                        </p:attrNameLst>
                                      </p:cBhvr>
                                      <p:to>
                                        <p:strVal val="hidden"/>
                                      </p:to>
                                    </p:set>
                                  </p:childTnLst>
                                </p:cTn>
                              </p:par>
                              <p:par>
                                <p:cTn id="247" presetID="1" presetClass="entr" presetSubtype="0" fill="hold" grpId="2" nodeType="withEffect">
                                  <p:stCondLst>
                                    <p:cond delay="500"/>
                                  </p:stCondLst>
                                  <p:childTnLst>
                                    <p:set>
                                      <p:cBhvr>
                                        <p:cTn id="248" dur="1" fill="hold">
                                          <p:stCondLst>
                                            <p:cond delay="0"/>
                                          </p:stCondLst>
                                        </p:cTn>
                                        <p:tgtEl>
                                          <p:spTgt spid="99"/>
                                        </p:tgtEl>
                                        <p:attrNameLst>
                                          <p:attrName>style.visibility</p:attrName>
                                        </p:attrNameLst>
                                      </p:cBhvr>
                                      <p:to>
                                        <p:strVal val="visible"/>
                                      </p:to>
                                    </p:set>
                                  </p:childTnLst>
                                </p:cTn>
                              </p:par>
                              <p:par>
                                <p:cTn id="249" presetID="0" presetClass="path" presetSubtype="0" repeatCount="indefinite" accel="50000" fill="hold" grpId="0" nodeType="withEffect">
                                  <p:stCondLst>
                                    <p:cond delay="500"/>
                                  </p:stCondLst>
                                  <p:endCondLst>
                                    <p:cond evt="onNext" delay="0">
                                      <p:tgtEl>
                                        <p:sldTgt/>
                                      </p:tgtEl>
                                    </p:cond>
                                  </p:endCondLst>
                                  <p:childTnLst>
                                    <p:animMotion origin="layout" path="M 3.33333E-6 -3.35647E-6 C 3.33333E-6 0.00023 0.0743 -0.003 0.14861 -0.00601 " pathEditMode="relative" rAng="0" ptsTypes="aA">
                                      <p:cBhvr>
                                        <p:cTn id="250" dur="1000" spd="-100000" fill="hold"/>
                                        <p:tgtEl>
                                          <p:spTgt spid="99"/>
                                        </p:tgtEl>
                                        <p:attrNameLst>
                                          <p:attrName>ppt_x</p:attrName>
                                          <p:attrName>ppt_y</p:attrName>
                                        </p:attrNameLst>
                                      </p:cBhvr>
                                      <p:rCtr x="7400" y="-300"/>
                                    </p:animMotion>
                                  </p:childTnLst>
                                  <p:subTnLst>
                                    <p:set>
                                      <p:cBhvr override="childStyle">
                                        <p:cTn dur="1" fill="hold" display="0" masterRel="sameClick" afterEffect="1">
                                          <p:stCondLst>
                                            <p:cond evt="end" delay="0">
                                              <p:tn val="249"/>
                                            </p:cond>
                                          </p:stCondLst>
                                        </p:cTn>
                                        <p:tgtEl>
                                          <p:spTgt spid="99"/>
                                        </p:tgtEl>
                                        <p:attrNameLst>
                                          <p:attrName>style.visibility</p:attrName>
                                        </p:attrNameLst>
                                      </p:cBhvr>
                                      <p:to>
                                        <p:strVal val="hidden"/>
                                      </p:to>
                                    </p:set>
                                  </p:sub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99"/>
                                        </p:tgtEl>
                                        <p:attrNameLst>
                                          <p:attrName>style.visibility</p:attrName>
                                        </p:attrNameLst>
                                      </p:cBhvr>
                                      <p:to>
                                        <p:strVal val="hidden"/>
                                      </p:to>
                                    </p:set>
                                  </p:childTnLst>
                                </p:cTn>
                              </p:par>
                              <p:par>
                                <p:cTn id="255" presetID="1" presetClass="exit" presetSubtype="0" fill="hold" grpId="2" nodeType="withEffect">
                                  <p:stCondLst>
                                    <p:cond delay="0"/>
                                  </p:stCondLst>
                                  <p:childTnLst>
                                    <p:set>
                                      <p:cBhvr>
                                        <p:cTn id="256" dur="1" fill="hold">
                                          <p:stCondLst>
                                            <p:cond delay="0"/>
                                          </p:stCondLst>
                                        </p:cTn>
                                        <p:tgtEl>
                                          <p:spTgt spid="100"/>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2000"/>
                                        <p:tgtEl>
                                          <p:spTgt spid="102"/>
                                        </p:tgtEl>
                                      </p:cBhvr>
                                    </p:animEffect>
                                    <p:set>
                                      <p:cBhvr>
                                        <p:cTn id="259" dur="1" fill="hold">
                                          <p:stCondLst>
                                            <p:cond delay="1999"/>
                                          </p:stCondLst>
                                        </p:cTn>
                                        <p:tgtEl>
                                          <p:spTgt spid="102"/>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nodeType="clickEffect">
                                  <p:stCondLst>
                                    <p:cond delay="0"/>
                                  </p:stCondLst>
                                  <p:childTnLst>
                                    <p:animEffect transition="out" filter="fade">
                                      <p:cBhvr>
                                        <p:cTn id="263" dur="2000"/>
                                        <p:tgtEl>
                                          <p:spTgt spid="31"/>
                                        </p:tgtEl>
                                      </p:cBhvr>
                                    </p:animEffect>
                                    <p:set>
                                      <p:cBhvr>
                                        <p:cTn id="264" dur="1" fill="hold">
                                          <p:stCondLst>
                                            <p:cond delay="1999"/>
                                          </p:stCondLst>
                                        </p:cTn>
                                        <p:tgtEl>
                                          <p:spTgt spid="31"/>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2000"/>
                                        <p:tgtEl>
                                          <p:spTgt spid="40"/>
                                        </p:tgtEl>
                                      </p:cBhvr>
                                    </p:animEffect>
                                    <p:set>
                                      <p:cBhvr>
                                        <p:cTn id="267" dur="1" fill="hold">
                                          <p:stCondLst>
                                            <p:cond delay="1999"/>
                                          </p:stCondLst>
                                        </p:cTn>
                                        <p:tgtEl>
                                          <p:spTgt spid="40"/>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2000"/>
                                        <p:tgtEl>
                                          <p:spTgt spid="39"/>
                                        </p:tgtEl>
                                      </p:cBhvr>
                                    </p:animEffect>
                                    <p:set>
                                      <p:cBhvr>
                                        <p:cTn id="270" dur="1" fill="hold">
                                          <p:stCondLst>
                                            <p:cond delay="1999"/>
                                          </p:stCondLst>
                                        </p:cTn>
                                        <p:tgtEl>
                                          <p:spTgt spid="39"/>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2000"/>
                                        <p:tgtEl>
                                          <p:spTgt spid="24"/>
                                        </p:tgtEl>
                                      </p:cBhvr>
                                    </p:animEffect>
                                    <p:set>
                                      <p:cBhvr>
                                        <p:cTn id="273" dur="1" fill="hold">
                                          <p:stCondLst>
                                            <p:cond delay="1999"/>
                                          </p:stCondLst>
                                        </p:cTn>
                                        <p:tgtEl>
                                          <p:spTgt spid="24"/>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2000"/>
                                        <p:tgtEl>
                                          <p:spTgt spid="34"/>
                                        </p:tgtEl>
                                      </p:cBhvr>
                                    </p:animEffect>
                                    <p:set>
                                      <p:cBhvr>
                                        <p:cTn id="276" dur="1" fill="hold">
                                          <p:stCondLst>
                                            <p:cond delay="1999"/>
                                          </p:stCondLst>
                                        </p:cTn>
                                        <p:tgtEl>
                                          <p:spTgt spid="34"/>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2000"/>
                                        <p:tgtEl>
                                          <p:spTgt spid="36"/>
                                        </p:tgtEl>
                                      </p:cBhvr>
                                    </p:animEffect>
                                    <p:set>
                                      <p:cBhvr>
                                        <p:cTn id="279" dur="1" fill="hold">
                                          <p:stCondLst>
                                            <p:cond delay="1999"/>
                                          </p:stCondLst>
                                        </p:cTn>
                                        <p:tgtEl>
                                          <p:spTgt spid="36"/>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2000"/>
                                        <p:tgtEl>
                                          <p:spTgt spid="38"/>
                                        </p:tgtEl>
                                      </p:cBhvr>
                                    </p:animEffect>
                                    <p:set>
                                      <p:cBhvr>
                                        <p:cTn id="282" dur="1" fill="hold">
                                          <p:stCondLst>
                                            <p:cond delay="1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9" grpId="0" animBg="1"/>
      <p:bldP spid="39" grpId="1" animBg="1"/>
      <p:bldP spid="40" grpId="0" animBg="1"/>
      <p:bldP spid="40" grpId="1" animBg="1"/>
      <p:bldP spid="48" grpId="0" animBg="1"/>
      <p:bldP spid="48" grpId="1" animBg="1"/>
      <p:bldP spid="48" grpId="2" animBg="1"/>
      <p:bldP spid="58" grpId="0" animBg="1"/>
      <p:bldP spid="58" grpId="1" animBg="1"/>
      <p:bldP spid="58" grpId="2"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81" grpId="0" animBg="1"/>
      <p:bldP spid="81" grpId="1" animBg="1"/>
      <p:bldP spid="81" grpId="2" animBg="1"/>
      <p:bldP spid="82" grpId="0" animBg="1"/>
      <p:bldP spid="82" grpId="1" animBg="1"/>
      <p:bldP spid="82" grpId="2" animBg="1"/>
      <p:bldP spid="83" grpId="0" animBg="1"/>
      <p:bldP spid="83" grpId="1" animBg="1"/>
      <p:bldP spid="83" grpId="2" animBg="1"/>
      <p:bldP spid="85" grpId="0" animBg="1"/>
      <p:bldP spid="85" grpId="1" animBg="1"/>
      <p:bldP spid="85" grpId="2"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9" grpId="0" animBg="1"/>
      <p:bldP spid="99" grpId="1" animBg="1"/>
      <p:bldP spid="99" grpId="2" animBg="1"/>
      <p:bldP spid="100" grpId="0" animBg="1"/>
      <p:bldP spid="100" grpId="1" animBg="1"/>
      <p:bldP spid="100" grpId="2" animBg="1"/>
      <p:bldP spid="70" grpId="0" animBg="1"/>
      <p:bldP spid="7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Critical SOA</a:t>
            </a:r>
            <a:endParaRPr lang="en-US" dirty="0"/>
          </a:p>
        </p:txBody>
      </p:sp>
      <p:graphicFrame>
        <p:nvGraphicFramePr>
          <p:cNvPr id="5" name="Content Placeholder 4"/>
          <p:cNvGraphicFramePr>
            <a:graphicFrameLocks noGrp="1"/>
          </p:cNvGraphicFramePr>
          <p:nvPr>
            <p:ph idx="1"/>
            <p:extLst/>
          </p:nvPr>
        </p:nvGraphicFramePr>
        <p:xfrm>
          <a:off x="508000" y="989013"/>
          <a:ext cx="11188700" cy="3642360"/>
        </p:xfrm>
        <a:graphic>
          <a:graphicData uri="http://schemas.openxmlformats.org/drawingml/2006/table">
            <a:tbl>
              <a:tblPr firstRow="1" bandRow="1">
                <a:tableStyleId>{5C22544A-7EE6-4342-B048-85BDC9FD1C3A}</a:tableStyleId>
              </a:tblPr>
              <a:tblGrid>
                <a:gridCol w="3569182"/>
                <a:gridCol w="76195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960120">
                <a:tc>
                  <a:txBody>
                    <a:bodyPr/>
                    <a:lstStyle/>
                    <a:p>
                      <a:r>
                        <a:rPr lang="en-US" sz="1900" b="1" dirty="0" smtClean="0"/>
                        <a:t>Conveniently</a:t>
                      </a:r>
                      <a:r>
                        <a:rPr lang="en-US" sz="1900" b="1" baseline="0" dirty="0" smtClean="0"/>
                        <a:t> Parallel Applications</a:t>
                      </a:r>
                      <a:endParaRPr lang="en-US" sz="1900" b="1" dirty="0"/>
                    </a:p>
                  </a:txBody>
                  <a:tcPr marL="121888" marR="121888"/>
                </a:tc>
                <a:tc>
                  <a:txBody>
                    <a:bodyPr/>
                    <a:lstStyle/>
                    <a:p>
                      <a:pPr marL="285750" indent="-285750">
                        <a:buFont typeface="Arial" pitchFamily="34" charset="0"/>
                        <a:buChar char="•"/>
                      </a:pPr>
                      <a:r>
                        <a:rPr lang="en-US" sz="1900" dirty="0" smtClean="0"/>
                        <a:t>Expose calculations as WCF services</a:t>
                      </a:r>
                    </a:p>
                    <a:p>
                      <a:pPr marL="285750" indent="-285750">
                        <a:buFont typeface="Arial" pitchFamily="34" charset="0"/>
                        <a:buChar char="•"/>
                      </a:pPr>
                      <a:r>
                        <a:rPr lang="en-US" sz="1900" dirty="0" smtClean="0"/>
                        <a:t>Scale</a:t>
                      </a:r>
                      <a:r>
                        <a:rPr lang="en-US" sz="1900" baseline="0" dirty="0" smtClean="0"/>
                        <a:t> out business applications to a cluster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900" baseline="0" dirty="0" smtClean="0"/>
                        <a:t>High throughput and low latency</a:t>
                      </a:r>
                      <a:endParaRPr lang="en-US" sz="1900" dirty="0" smtClean="0"/>
                    </a:p>
                  </a:txBody>
                  <a:tcPr marL="121888" marR="121888"/>
                </a:tc>
              </a:tr>
              <a:tr h="960120">
                <a:tc>
                  <a:txBody>
                    <a:bodyPr/>
                    <a:lstStyle/>
                    <a:p>
                      <a:r>
                        <a:rPr lang="en-US" sz="1900" b="1" smtClean="0"/>
                        <a:t>Fire </a:t>
                      </a:r>
                      <a:r>
                        <a:rPr lang="en-US" sz="1900" b="1" dirty="0" smtClean="0"/>
                        <a:t>and Recollect</a:t>
                      </a:r>
                      <a:endParaRPr lang="en-US" sz="1900" b="1" dirty="0"/>
                    </a:p>
                  </a:txBody>
                  <a:tcPr marL="121888" marR="121888"/>
                </a:tc>
                <a:tc>
                  <a:txBody>
                    <a:bodyPr/>
                    <a:lstStyle/>
                    <a:p>
                      <a:pPr marL="285750" indent="-285750">
                        <a:buFont typeface="Arial" pitchFamily="34" charset="0"/>
                        <a:buChar char="•"/>
                      </a:pPr>
                      <a:r>
                        <a:rPr lang="en-US" sz="1900" dirty="0" smtClean="0"/>
                        <a:t>Client submits requests and returns for results</a:t>
                      </a:r>
                    </a:p>
                    <a:p>
                      <a:pPr marL="285750" indent="-285750">
                        <a:buFont typeface="Arial" pitchFamily="34" charset="0"/>
                        <a:buChar char="•"/>
                      </a:pPr>
                      <a:r>
                        <a:rPr lang="en-US" sz="1900" dirty="0" smtClean="0"/>
                        <a:t>SOA batch paradigm</a:t>
                      </a:r>
                    </a:p>
                    <a:p>
                      <a:pPr marL="285750" indent="-285750">
                        <a:buFont typeface="Arial" pitchFamily="34" charset="0"/>
                        <a:buChar char="•"/>
                      </a:pPr>
                      <a:r>
                        <a:rPr lang="en-US" sz="1900" dirty="0" smtClean="0"/>
                        <a:t>Request and results</a:t>
                      </a:r>
                      <a:r>
                        <a:rPr lang="en-US" sz="1900" baseline="0" dirty="0" smtClean="0"/>
                        <a:t> s</a:t>
                      </a:r>
                      <a:r>
                        <a:rPr lang="en-US" sz="1900" dirty="0" smtClean="0"/>
                        <a:t>urvive client</a:t>
                      </a:r>
                      <a:r>
                        <a:rPr lang="en-US" sz="1900" baseline="0" dirty="0" smtClean="0"/>
                        <a:t> failures</a:t>
                      </a:r>
                      <a:endParaRPr lang="en-US" sz="1900" dirty="0"/>
                    </a:p>
                  </a:txBody>
                  <a:tcPr marL="121888" marR="121888"/>
                </a:tc>
              </a:tr>
              <a:tr h="670560">
                <a:tc>
                  <a:txBody>
                    <a:bodyPr/>
                    <a:lstStyle/>
                    <a:p>
                      <a:r>
                        <a:rPr lang="en-US" sz="1900" b="1" dirty="0" smtClean="0"/>
                        <a:t>WS-*</a:t>
                      </a:r>
                      <a:r>
                        <a:rPr lang="en-US" sz="1900" b="1" baseline="0" dirty="0" smtClean="0"/>
                        <a:t> </a:t>
                      </a:r>
                      <a:r>
                        <a:rPr lang="en-US" sz="1900" b="1" baseline="0" dirty="0" err="1" smtClean="0"/>
                        <a:t>Interop</a:t>
                      </a:r>
                      <a:endParaRPr lang="en-US" sz="1900" b="1" dirty="0"/>
                    </a:p>
                  </a:txBody>
                  <a:tcPr marL="121888" marR="121888"/>
                </a:tc>
                <a:tc>
                  <a:txBody>
                    <a:bodyPr/>
                    <a:lstStyle/>
                    <a:p>
                      <a:pPr marL="285750" indent="-285750">
                        <a:buFont typeface="Arial" pitchFamily="34" charset="0"/>
                        <a:buChar char="•"/>
                      </a:pPr>
                      <a:r>
                        <a:rPr lang="en-US" sz="1900" dirty="0" smtClean="0"/>
                        <a:t>Built on Web</a:t>
                      </a:r>
                      <a:r>
                        <a:rPr lang="en-US" sz="1900" baseline="0" dirty="0" smtClean="0"/>
                        <a:t> Service standards</a:t>
                      </a:r>
                    </a:p>
                    <a:p>
                      <a:pPr marL="285750" indent="-285750">
                        <a:buFont typeface="Arial" pitchFamily="34" charset="0"/>
                        <a:buChar char="•"/>
                      </a:pPr>
                      <a:r>
                        <a:rPr lang="en-US" sz="1900" baseline="0" dirty="0" smtClean="0"/>
                        <a:t>Samples for Java and C/C++ middleware clients</a:t>
                      </a:r>
                    </a:p>
                  </a:txBody>
                  <a:tcPr marL="121888" marR="121888"/>
                </a:tc>
              </a:tr>
              <a:tr h="670560">
                <a:tc>
                  <a:txBody>
                    <a:bodyPr/>
                    <a:lstStyle/>
                    <a:p>
                      <a:r>
                        <a:rPr lang="en-US" sz="1900" b="1" dirty="0" smtClean="0"/>
                        <a:t>Broker Failover</a:t>
                      </a:r>
                      <a:endParaRPr lang="en-US" sz="1900" b="1" dirty="0"/>
                    </a:p>
                  </a:txBody>
                  <a:tcPr marL="121888" marR="121888"/>
                </a:tc>
                <a:tc>
                  <a:txBody>
                    <a:bodyPr/>
                    <a:lstStyle/>
                    <a:p>
                      <a:pPr marL="285750" indent="-285750">
                        <a:buFont typeface="Arial" pitchFamily="34" charset="0"/>
                        <a:buChar char="•"/>
                      </a:pPr>
                      <a:r>
                        <a:rPr lang="en-US" sz="1900" dirty="0" smtClean="0"/>
                        <a:t>HA broker</a:t>
                      </a:r>
                      <a:r>
                        <a:rPr lang="en-US" sz="1900" baseline="0" dirty="0" smtClean="0"/>
                        <a:t> deployment with Windows Failover Services</a:t>
                      </a:r>
                    </a:p>
                    <a:p>
                      <a:pPr marL="285750" indent="-285750">
                        <a:buFont typeface="Arial" pitchFamily="34" charset="0"/>
                        <a:buChar char="•"/>
                      </a:pPr>
                      <a:r>
                        <a:rPr lang="en-US" sz="1900" baseline="0" dirty="0" smtClean="0"/>
                        <a:t>MSMQ used to persist requests and responses</a:t>
                      </a:r>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6195986" y="3962400"/>
            <a:ext cx="2234618" cy="1600200"/>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b" anchorCtr="0"/>
          <a:lstStyle/>
          <a:p>
            <a:r>
              <a:rPr lang="en-US" sz="1600" dirty="0">
                <a:solidFill>
                  <a:schemeClr val="tx1"/>
                </a:solidFill>
              </a:rPr>
              <a:t>MSCS Cluster</a:t>
            </a:r>
          </a:p>
        </p:txBody>
      </p:sp>
      <p:sp>
        <p:nvSpPr>
          <p:cNvPr id="46" name="Rounded Rectangle 45"/>
          <p:cNvSpPr/>
          <p:nvPr/>
        </p:nvSpPr>
        <p:spPr>
          <a:xfrm>
            <a:off x="2437765" y="3733800"/>
            <a:ext cx="6907001" cy="2057400"/>
          </a:xfrm>
          <a:prstGeom prst="roundRect">
            <a:avLst/>
          </a:prstGeom>
        </p:spPr>
        <p:style>
          <a:lnRef idx="2">
            <a:schemeClr val="accent1"/>
          </a:lnRef>
          <a:fillRef idx="1">
            <a:schemeClr val="lt1"/>
          </a:fillRef>
          <a:effectRef idx="0">
            <a:schemeClr val="accent1"/>
          </a:effectRef>
          <a:fontRef idx="minor">
            <a:schemeClr val="dk1"/>
          </a:fontRef>
        </p:style>
        <p:txBody>
          <a:bodyPr lIns="121883" tIns="60943" rIns="121883" bIns="60943" rtlCol="0" anchor="b" anchorCtr="0"/>
          <a:lstStyle/>
          <a:p>
            <a:r>
              <a:rPr lang="en-US" sz="1900" dirty="0">
                <a:solidFill>
                  <a:schemeClr val="tx1"/>
                </a:solidFill>
              </a:rPr>
              <a:t>Stateless Broker Nodes\MSCS Storage</a:t>
            </a:r>
          </a:p>
        </p:txBody>
      </p:sp>
      <p:sp>
        <p:nvSpPr>
          <p:cNvPr id="2" name="Title 1"/>
          <p:cNvSpPr>
            <a:spLocks noGrp="1"/>
          </p:cNvSpPr>
          <p:nvPr>
            <p:ph type="title"/>
          </p:nvPr>
        </p:nvSpPr>
        <p:spPr/>
        <p:txBody>
          <a:bodyPr/>
          <a:lstStyle/>
          <a:p>
            <a:r>
              <a:rPr lang="en-US" smtClean="0"/>
              <a:t>Automated Broker Failover</a:t>
            </a:r>
            <a:endParaRPr lang="en-US" dirty="0"/>
          </a:p>
        </p:txBody>
      </p:sp>
      <p:sp>
        <p:nvSpPr>
          <p:cNvPr id="42" name="Rounded Rectangle 41"/>
          <p:cNvSpPr/>
          <p:nvPr/>
        </p:nvSpPr>
        <p:spPr>
          <a:xfrm>
            <a:off x="3656647" y="4226733"/>
            <a:ext cx="1625177" cy="1107267"/>
          </a:xfrm>
          <a:prstGeom prst="roundRect">
            <a:avLst/>
          </a:prstGeom>
          <a:ln/>
        </p:spPr>
        <p:style>
          <a:lnRef idx="0">
            <a:schemeClr val="accent1"/>
          </a:lnRef>
          <a:fillRef idx="3">
            <a:schemeClr val="accent1"/>
          </a:fillRef>
          <a:effectRef idx="3">
            <a:schemeClr val="accent1"/>
          </a:effectRef>
          <a:fontRef idx="minor">
            <a:schemeClr val="lt1"/>
          </a:fontRef>
        </p:style>
        <p:txBody>
          <a:bodyPr lIns="121883" tIns="60943" rIns="121883" bIns="60943" rtlCol="0" anchor="b" anchorCtr="0"/>
          <a:lstStyle/>
          <a:p>
            <a:endParaRPr lang="en-US" sz="1600" dirty="0">
              <a:solidFill>
                <a:schemeClr val="tx1"/>
              </a:solidFill>
            </a:endParaRPr>
          </a:p>
        </p:txBody>
      </p:sp>
      <p:sp>
        <p:nvSpPr>
          <p:cNvPr id="41" name="Rounded Rectangle 40"/>
          <p:cNvSpPr/>
          <p:nvPr/>
        </p:nvSpPr>
        <p:spPr>
          <a:xfrm>
            <a:off x="3453500" y="4056469"/>
            <a:ext cx="1625177" cy="1107267"/>
          </a:xfrm>
          <a:prstGeom prst="roundRect">
            <a:avLst/>
          </a:prstGeom>
          <a:ln/>
        </p:spPr>
        <p:style>
          <a:lnRef idx="0">
            <a:schemeClr val="accent1"/>
          </a:lnRef>
          <a:fillRef idx="3">
            <a:schemeClr val="accent1"/>
          </a:fillRef>
          <a:effectRef idx="3">
            <a:schemeClr val="accent1"/>
          </a:effectRef>
          <a:fontRef idx="minor">
            <a:schemeClr val="lt1"/>
          </a:fontRef>
        </p:style>
        <p:txBody>
          <a:bodyPr lIns="121883" tIns="60943" rIns="121883" bIns="60943" rtlCol="0" anchor="b" anchorCtr="0"/>
          <a:lstStyle/>
          <a:p>
            <a:endParaRPr lang="en-US" sz="1600" dirty="0">
              <a:solidFill>
                <a:schemeClr val="tx1"/>
              </a:solidFill>
            </a:endParaRPr>
          </a:p>
        </p:txBody>
      </p:sp>
      <p:sp>
        <p:nvSpPr>
          <p:cNvPr id="32" name="Rounded Rectangle 31"/>
          <p:cNvSpPr/>
          <p:nvPr/>
        </p:nvSpPr>
        <p:spPr>
          <a:xfrm>
            <a:off x="3250353" y="3886201"/>
            <a:ext cx="1625177" cy="1107267"/>
          </a:xfrm>
          <a:prstGeom prst="roundRect">
            <a:avLst/>
          </a:prstGeom>
          <a:ln/>
        </p:spPr>
        <p:style>
          <a:lnRef idx="1">
            <a:schemeClr val="accent1"/>
          </a:lnRef>
          <a:fillRef idx="3">
            <a:schemeClr val="accent1"/>
          </a:fillRef>
          <a:effectRef idx="2">
            <a:schemeClr val="accent1"/>
          </a:effectRef>
          <a:fontRef idx="minor">
            <a:schemeClr val="lt1"/>
          </a:fontRef>
        </p:style>
        <p:txBody>
          <a:bodyPr lIns="121883" tIns="60943" rIns="121883" bIns="60943" rtlCol="0" anchor="b" anchorCtr="0"/>
          <a:lstStyle/>
          <a:p>
            <a:r>
              <a:rPr lang="en-US" sz="1600" b="1" dirty="0">
                <a:solidFill>
                  <a:schemeClr val="bg1"/>
                </a:solidFill>
              </a:rPr>
              <a:t>Broker Node</a:t>
            </a:r>
          </a:p>
        </p:txBody>
      </p:sp>
      <p:sp>
        <p:nvSpPr>
          <p:cNvPr id="33" name="Rounded Rectangle 32"/>
          <p:cNvSpPr/>
          <p:nvPr/>
        </p:nvSpPr>
        <p:spPr>
          <a:xfrm>
            <a:off x="3351927" y="4038601"/>
            <a:ext cx="1117309" cy="425667"/>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defRPr sz="1200" b="1">
                <a:solidFill>
                  <a:schemeClr val="tx1"/>
                </a:solidFill>
              </a:defRPr>
            </a:pPr>
            <a:endParaRPr lang="en-US" dirty="0"/>
          </a:p>
        </p:txBody>
      </p:sp>
      <p:sp>
        <p:nvSpPr>
          <p:cNvPr id="55" name="Rounded Rectangle 54"/>
          <p:cNvSpPr/>
          <p:nvPr/>
        </p:nvSpPr>
        <p:spPr>
          <a:xfrm>
            <a:off x="3453500" y="4114800"/>
            <a:ext cx="1117309" cy="381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defRPr sz="1200" b="1">
                <a:solidFill>
                  <a:schemeClr val="tx1"/>
                </a:solidFill>
              </a:defRPr>
            </a:pPr>
            <a:endParaRPr lang="en-US" dirty="0"/>
          </a:p>
        </p:txBody>
      </p:sp>
      <p:sp>
        <p:nvSpPr>
          <p:cNvPr id="56" name="Rounded Rectangle 55"/>
          <p:cNvSpPr/>
          <p:nvPr/>
        </p:nvSpPr>
        <p:spPr>
          <a:xfrm>
            <a:off x="3555074" y="4191000"/>
            <a:ext cx="1117309" cy="381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r>
              <a:rPr lang="en-US" sz="1600" b="1" dirty="0">
                <a:solidFill>
                  <a:schemeClr val="tx1"/>
                </a:solidFill>
              </a:rPr>
              <a:t>Brokers</a:t>
            </a:r>
          </a:p>
        </p:txBody>
      </p:sp>
      <p:sp>
        <p:nvSpPr>
          <p:cNvPr id="40" name="Rounded Rectangle 39"/>
          <p:cNvSpPr/>
          <p:nvPr/>
        </p:nvSpPr>
        <p:spPr>
          <a:xfrm>
            <a:off x="6449920" y="4800600"/>
            <a:ext cx="1777537"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121883" tIns="60943" rIns="121883" bIns="60943" rtlCol="0" anchor="ctr"/>
          <a:lstStyle/>
          <a:p>
            <a:pPr algn="ctr"/>
            <a:r>
              <a:rPr lang="en-US" sz="1600" b="1" dirty="0">
                <a:solidFill>
                  <a:schemeClr val="tx1"/>
                </a:solidFill>
              </a:rPr>
              <a:t>Shared Storage</a:t>
            </a:r>
          </a:p>
        </p:txBody>
      </p:sp>
      <p:sp>
        <p:nvSpPr>
          <p:cNvPr id="61" name="Rounded Rectangle 60"/>
          <p:cNvSpPr/>
          <p:nvPr/>
        </p:nvSpPr>
        <p:spPr>
          <a:xfrm>
            <a:off x="6703854" y="4038601"/>
            <a:ext cx="1117309" cy="425667"/>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defRPr sz="1200" b="1">
                <a:solidFill>
                  <a:schemeClr val="tx1"/>
                </a:solidFill>
              </a:defRPr>
            </a:pPr>
            <a:endParaRPr lang="en-US" dirty="0"/>
          </a:p>
        </p:txBody>
      </p:sp>
      <p:sp>
        <p:nvSpPr>
          <p:cNvPr id="62" name="Rounded Rectangle 61"/>
          <p:cNvSpPr/>
          <p:nvPr/>
        </p:nvSpPr>
        <p:spPr>
          <a:xfrm>
            <a:off x="6805427" y="4114800"/>
            <a:ext cx="1117309" cy="381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defRPr sz="1200" b="1">
                <a:solidFill>
                  <a:schemeClr val="tx1"/>
                </a:solidFill>
              </a:defRPr>
            </a:pPr>
            <a:endParaRPr lang="en-US" dirty="0"/>
          </a:p>
        </p:txBody>
      </p:sp>
      <p:sp>
        <p:nvSpPr>
          <p:cNvPr id="63" name="Rounded Rectangle 62"/>
          <p:cNvSpPr/>
          <p:nvPr/>
        </p:nvSpPr>
        <p:spPr>
          <a:xfrm>
            <a:off x="6907001" y="4191000"/>
            <a:ext cx="1117309" cy="381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defRPr sz="1200" b="1">
                <a:solidFill>
                  <a:schemeClr val="tx1"/>
                </a:solidFill>
              </a:defRPr>
            </a:pPr>
            <a:r>
              <a:rPr lang="en-US" dirty="0"/>
              <a:t>Queues</a:t>
            </a:r>
          </a:p>
        </p:txBody>
      </p:sp>
      <p:cxnSp>
        <p:nvCxnSpPr>
          <p:cNvPr id="45" name="Straight Arrow Connector 44"/>
          <p:cNvCxnSpPr>
            <a:stCxn id="56" idx="3"/>
            <a:endCxn id="63" idx="1"/>
          </p:cNvCxnSpPr>
          <p:nvPr/>
        </p:nvCxnSpPr>
        <p:spPr>
          <a:xfrm>
            <a:off x="4672383" y="4381503"/>
            <a:ext cx="2234618"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3" name="Rounded Rectangular Callout 42"/>
          <p:cNvSpPr/>
          <p:nvPr/>
        </p:nvSpPr>
        <p:spPr>
          <a:xfrm>
            <a:off x="304721" y="1447800"/>
            <a:ext cx="3758221" cy="1905000"/>
          </a:xfrm>
          <a:prstGeom prst="wedgeRoundRectCallout">
            <a:avLst>
              <a:gd name="adj1" fmla="val 46735"/>
              <a:gd name="adj2" fmla="val 94500"/>
              <a:gd name="adj3" fmla="val 16667"/>
            </a:avLst>
          </a:prstGeom>
        </p:spPr>
        <p:style>
          <a:lnRef idx="1">
            <a:schemeClr val="dk1"/>
          </a:lnRef>
          <a:fillRef idx="2">
            <a:schemeClr val="dk1"/>
          </a:fillRef>
          <a:effectRef idx="1">
            <a:schemeClr val="dk1"/>
          </a:effectRef>
          <a:fontRef idx="minor">
            <a:schemeClr val="dk1"/>
          </a:fontRef>
        </p:style>
        <p:txBody>
          <a:bodyPr lIns="121883" tIns="60943" rIns="121883" bIns="60943" rtlCol="0" anchor="ctr"/>
          <a:lstStyle/>
          <a:p>
            <a:r>
              <a:rPr lang="en-US" sz="2000" dirty="0" smtClean="0"/>
              <a:t>Any broker can take-over a session</a:t>
            </a:r>
          </a:p>
          <a:p>
            <a:endParaRPr lang="en-US" sz="2000" dirty="0" smtClean="0"/>
          </a:p>
          <a:p>
            <a:r>
              <a:rPr lang="en-US" sz="2000" dirty="0" smtClean="0"/>
              <a:t>N + 1 reliability</a:t>
            </a:r>
          </a:p>
          <a:p>
            <a:endParaRPr lang="en-US" sz="2000" dirty="0" smtClean="0"/>
          </a:p>
          <a:p>
            <a:r>
              <a:rPr lang="en-US" sz="2000" dirty="0" smtClean="0"/>
              <a:t>Load Sharing</a:t>
            </a:r>
          </a:p>
        </p:txBody>
      </p:sp>
      <p:sp>
        <p:nvSpPr>
          <p:cNvPr id="44" name="Rounded Rectangular Callout 43"/>
          <p:cNvSpPr/>
          <p:nvPr/>
        </p:nvSpPr>
        <p:spPr>
          <a:xfrm>
            <a:off x="7211721" y="1524000"/>
            <a:ext cx="3758221" cy="1905000"/>
          </a:xfrm>
          <a:prstGeom prst="wedgeRoundRectCallout">
            <a:avLst>
              <a:gd name="adj1" fmla="val -40909"/>
              <a:gd name="adj2" fmla="val 93929"/>
              <a:gd name="adj3" fmla="val 16667"/>
            </a:avLst>
          </a:prstGeom>
        </p:spPr>
        <p:style>
          <a:lnRef idx="1">
            <a:schemeClr val="dk1"/>
          </a:lnRef>
          <a:fillRef idx="2">
            <a:schemeClr val="dk1"/>
          </a:fillRef>
          <a:effectRef idx="1">
            <a:schemeClr val="dk1"/>
          </a:effectRef>
          <a:fontRef idx="minor">
            <a:schemeClr val="dk1"/>
          </a:fontRef>
        </p:style>
        <p:txBody>
          <a:bodyPr lIns="121883" tIns="60943" rIns="121883" bIns="60943" rtlCol="0" anchor="ctr"/>
          <a:lstStyle/>
          <a:p>
            <a:r>
              <a:rPr lang="en-US" sz="2000" dirty="0" smtClean="0"/>
              <a:t>Established  MSMQ HA practice</a:t>
            </a:r>
          </a:p>
          <a:p>
            <a:endParaRPr lang="en-US" sz="2000" dirty="0" smtClean="0"/>
          </a:p>
          <a:p>
            <a:r>
              <a:rPr lang="en-US" sz="2000" dirty="0" smtClean="0"/>
              <a:t>Leverage existing management tools for MSMQ</a:t>
            </a:r>
          </a:p>
        </p:txBody>
      </p:sp>
    </p:spTree>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7868" y="989013"/>
            <a:ext cx="11173090" cy="5724644"/>
          </a:xfrm>
        </p:spPr>
        <p:txBody>
          <a:bodyPr/>
          <a:lstStyle/>
          <a:p>
            <a:r>
              <a:rPr lang="en-US" sz="3200" dirty="0" smtClean="0"/>
              <a:t>Classic Scenarios (MPI Model and tools)</a:t>
            </a:r>
          </a:p>
          <a:p>
            <a:pPr lvl="1"/>
            <a:r>
              <a:rPr lang="en-US" sz="2800" dirty="0" smtClean="0"/>
              <a:t>Oil &amp; Gas</a:t>
            </a:r>
          </a:p>
          <a:p>
            <a:pPr lvl="1"/>
            <a:r>
              <a:rPr lang="en-US" sz="2800" dirty="0" smtClean="0"/>
              <a:t>Auto</a:t>
            </a:r>
          </a:p>
          <a:p>
            <a:pPr lvl="1"/>
            <a:r>
              <a:rPr lang="en-US" sz="2800" dirty="0" smtClean="0"/>
              <a:t>Aero</a:t>
            </a:r>
          </a:p>
          <a:p>
            <a:pPr lvl="1"/>
            <a:r>
              <a:rPr lang="en-US" sz="2800" dirty="0" smtClean="0"/>
              <a:t>EDU</a:t>
            </a:r>
          </a:p>
          <a:p>
            <a:pPr lvl="1"/>
            <a:r>
              <a:rPr lang="en-US" sz="2800" dirty="0" err="1" smtClean="0"/>
              <a:t>Gov</a:t>
            </a:r>
            <a:endParaRPr lang="en-US" sz="2800" dirty="0" smtClean="0"/>
          </a:p>
          <a:p>
            <a:r>
              <a:rPr lang="en-US" sz="3200" dirty="0" smtClean="0"/>
              <a:t>Newer Scenarios (SOA Model)</a:t>
            </a:r>
          </a:p>
          <a:p>
            <a:pPr lvl="1"/>
            <a:r>
              <a:rPr lang="en-US" sz="2800" dirty="0" smtClean="0"/>
              <a:t>Bio Informatics</a:t>
            </a:r>
          </a:p>
          <a:p>
            <a:pPr lvl="1"/>
            <a:r>
              <a:rPr lang="en-US" sz="2800" dirty="0" err="1" smtClean="0"/>
              <a:t>Pharma</a:t>
            </a:r>
            <a:r>
              <a:rPr lang="en-US" sz="2800" dirty="0" smtClean="0"/>
              <a:t> / Chemistry</a:t>
            </a:r>
          </a:p>
          <a:p>
            <a:pPr lvl="1"/>
            <a:r>
              <a:rPr lang="en-US" sz="2800" dirty="0" smtClean="0"/>
              <a:t>Digital Content creation</a:t>
            </a:r>
          </a:p>
          <a:p>
            <a:pPr lvl="1"/>
            <a:r>
              <a:rPr lang="en-US" sz="2800" dirty="0" smtClean="0"/>
              <a:t>Financial / Insurance</a:t>
            </a:r>
          </a:p>
          <a:p>
            <a:pPr lvl="1"/>
            <a:endParaRPr lang="en-US" sz="2800" dirty="0"/>
          </a:p>
        </p:txBody>
      </p:sp>
      <p:sp>
        <p:nvSpPr>
          <p:cNvPr id="6" name="Rounded Rectangle 5"/>
          <p:cNvSpPr/>
          <p:nvPr/>
        </p:nvSpPr>
        <p:spPr bwMode="auto">
          <a:xfrm>
            <a:off x="3808412" y="1676400"/>
            <a:ext cx="3200400" cy="1551210"/>
          </a:xfrm>
          <a:prstGeom prst="round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2" name="Title 1"/>
          <p:cNvSpPr>
            <a:spLocks noGrp="1"/>
          </p:cNvSpPr>
          <p:nvPr>
            <p:ph type="title"/>
          </p:nvPr>
        </p:nvSpPr>
        <p:spPr>
          <a:xfrm>
            <a:off x="507868" y="228600"/>
            <a:ext cx="11173090" cy="553998"/>
          </a:xfrm>
        </p:spPr>
        <p:txBody>
          <a:bodyPr/>
          <a:lstStyle/>
          <a:p>
            <a:r>
              <a:rPr lang="en-US" sz="4000" dirty="0" smtClean="0"/>
              <a:t>Application Scenarios</a:t>
            </a:r>
            <a:endParaRPr lang="en-US" sz="4000" dirty="0"/>
          </a:p>
        </p:txBody>
      </p:sp>
      <p:pic>
        <p:nvPicPr>
          <p:cNvPr id="139265" name="Picture 1" descr="C:\Users\smortaz\Desktop\jetengine.jpg"/>
          <p:cNvPicPr>
            <a:picLocks noChangeAspect="1" noChangeArrowheads="1"/>
          </p:cNvPicPr>
          <p:nvPr/>
        </p:nvPicPr>
        <p:blipFill rotWithShape="1">
          <a:blip r:embed="rId3" cstate="print"/>
          <a:srcRect b="12005"/>
          <a:stretch/>
        </p:blipFill>
        <p:spPr bwMode="auto">
          <a:xfrm>
            <a:off x="8904046" y="20785"/>
            <a:ext cx="3269336" cy="2157639"/>
          </a:xfrm>
          <a:prstGeom prst="rect">
            <a:avLst/>
          </a:prstGeom>
          <a:noFill/>
          <a:effectLst>
            <a:outerShdw blurRad="50800" dist="38100" dir="2700000" algn="tl" rotWithShape="0">
              <a:prstClr val="black">
                <a:alpha val="40000"/>
              </a:prstClr>
            </a:outerShdw>
          </a:effectLst>
        </p:spPr>
      </p:pic>
      <p:pic>
        <p:nvPicPr>
          <p:cNvPr id="139266" name="Picture 2" descr="C:\Users\smortaz\Pictures\trubine.jpg"/>
          <p:cNvPicPr>
            <a:picLocks noChangeAspect="1" noChangeArrowheads="1"/>
          </p:cNvPicPr>
          <p:nvPr/>
        </p:nvPicPr>
        <p:blipFill>
          <a:blip r:embed="rId4" cstate="print"/>
          <a:stretch>
            <a:fillRect/>
          </a:stretch>
        </p:blipFill>
        <p:spPr bwMode="auto">
          <a:xfrm>
            <a:off x="8904046" y="2209800"/>
            <a:ext cx="3284779" cy="2309242"/>
          </a:xfrm>
          <a:prstGeom prst="rect">
            <a:avLst/>
          </a:prstGeom>
          <a:noFill/>
          <a:effectLst>
            <a:outerShdw blurRad="50800" dist="38100" dir="2700000" algn="tl" rotWithShape="0">
              <a:prstClr val="black">
                <a:alpha val="40000"/>
              </a:prstClr>
            </a:outerShdw>
          </a:effectLst>
        </p:spPr>
      </p:pic>
      <p:pic>
        <p:nvPicPr>
          <p:cNvPr id="139267" name="Picture 3"/>
          <p:cNvPicPr>
            <a:picLocks noChangeAspect="1" noChangeArrowheads="1"/>
          </p:cNvPicPr>
          <p:nvPr/>
        </p:nvPicPr>
        <p:blipFill rotWithShape="1">
          <a:blip r:embed="rId5" cstate="print"/>
          <a:srcRect t="4679" b="14824"/>
          <a:stretch/>
        </p:blipFill>
        <p:spPr bwMode="auto">
          <a:xfrm>
            <a:off x="8904046" y="4558552"/>
            <a:ext cx="3269336" cy="229944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2" descr="C:\Users\wenmingy\Desktop\sparsema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2448" y="1835694"/>
            <a:ext cx="2952328" cy="1232622"/>
          </a:xfrm>
          <a:prstGeom prst="rect">
            <a:avLst/>
          </a:prstGeom>
          <a:noFill/>
          <a:extLst/>
        </p:spPr>
      </p:pic>
    </p:spTree>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Critical SOA</a:t>
            </a:r>
            <a:endParaRPr lang="en-US" dirty="0"/>
          </a:p>
        </p:txBody>
      </p:sp>
      <p:graphicFrame>
        <p:nvGraphicFramePr>
          <p:cNvPr id="5" name="Content Placeholder 4"/>
          <p:cNvGraphicFramePr>
            <a:graphicFrameLocks noGrp="1"/>
          </p:cNvGraphicFramePr>
          <p:nvPr>
            <p:ph idx="1"/>
            <p:extLst/>
          </p:nvPr>
        </p:nvGraphicFramePr>
        <p:xfrm>
          <a:off x="508000" y="989013"/>
          <a:ext cx="11188700" cy="4602480"/>
        </p:xfrm>
        <a:graphic>
          <a:graphicData uri="http://schemas.openxmlformats.org/drawingml/2006/table">
            <a:tbl>
              <a:tblPr firstRow="1" bandRow="1">
                <a:tableStyleId>{5C22544A-7EE6-4342-B048-85BDC9FD1C3A}</a:tableStyleId>
              </a:tblPr>
              <a:tblGrid>
                <a:gridCol w="3569182"/>
                <a:gridCol w="7619518"/>
              </a:tblGrid>
              <a:tr h="381000">
                <a:tc>
                  <a:txBody>
                    <a:bodyPr/>
                    <a:lstStyle/>
                    <a:p>
                      <a:r>
                        <a:rPr lang="en-US" sz="1900" b="1" dirty="0" smtClean="0"/>
                        <a:t>Customer Request</a:t>
                      </a:r>
                      <a:endParaRPr lang="en-US" sz="1900" b="1" dirty="0"/>
                    </a:p>
                  </a:txBody>
                  <a:tcPr marL="121888" marR="121888"/>
                </a:tc>
                <a:tc>
                  <a:txBody>
                    <a:bodyPr/>
                    <a:lstStyle/>
                    <a:p>
                      <a:pPr marL="0" indent="0">
                        <a:buFont typeface="Arial" pitchFamily="34" charset="0"/>
                        <a:buNone/>
                      </a:pPr>
                      <a:r>
                        <a:rPr lang="en-US" sz="1900" dirty="0" smtClean="0"/>
                        <a:t>HPC Server</a:t>
                      </a:r>
                      <a:r>
                        <a:rPr lang="en-US" sz="1900" baseline="0" dirty="0" smtClean="0"/>
                        <a:t> 2008 R2 Features</a:t>
                      </a:r>
                      <a:endParaRPr lang="en-US" sz="1900" dirty="0"/>
                    </a:p>
                  </a:txBody>
                  <a:tcPr marL="121888" marR="121888"/>
                </a:tc>
              </a:tr>
              <a:tr h="960120">
                <a:tc>
                  <a:txBody>
                    <a:bodyPr/>
                    <a:lstStyle/>
                    <a:p>
                      <a:r>
                        <a:rPr lang="en-US" sz="1900" b="1" dirty="0" smtClean="0"/>
                        <a:t>Conveniently</a:t>
                      </a:r>
                      <a:r>
                        <a:rPr lang="en-US" sz="1900" b="1" baseline="0" dirty="0" smtClean="0"/>
                        <a:t> Parallel Applications</a:t>
                      </a:r>
                      <a:endParaRPr lang="en-US" sz="1900" b="1" dirty="0"/>
                    </a:p>
                  </a:txBody>
                  <a:tcPr marL="121888" marR="121888"/>
                </a:tc>
                <a:tc>
                  <a:txBody>
                    <a:bodyPr/>
                    <a:lstStyle/>
                    <a:p>
                      <a:pPr marL="285750" indent="-285750">
                        <a:buFont typeface="Arial" pitchFamily="34" charset="0"/>
                        <a:buChar char="•"/>
                      </a:pPr>
                      <a:r>
                        <a:rPr lang="en-US" sz="1900" dirty="0" smtClean="0"/>
                        <a:t>Expose calculations as WCF services</a:t>
                      </a:r>
                    </a:p>
                    <a:p>
                      <a:pPr marL="285750" indent="-285750">
                        <a:buFont typeface="Arial" pitchFamily="34" charset="0"/>
                        <a:buChar char="•"/>
                      </a:pPr>
                      <a:r>
                        <a:rPr lang="en-US" sz="1900" dirty="0" smtClean="0"/>
                        <a:t>Scale</a:t>
                      </a:r>
                      <a:r>
                        <a:rPr lang="en-US" sz="1900" baseline="0" dirty="0" smtClean="0"/>
                        <a:t> out business applications to a cluster</a:t>
                      </a:r>
                    </a:p>
                    <a:p>
                      <a:pPr marL="285750" indent="-285750">
                        <a:buFont typeface="Arial" pitchFamily="34" charset="0"/>
                        <a:buChar char="•"/>
                      </a:pPr>
                      <a:r>
                        <a:rPr lang="en-US" sz="1900" baseline="0" dirty="0" smtClean="0"/>
                        <a:t>High throughput and low latency</a:t>
                      </a:r>
                      <a:endParaRPr lang="en-US" sz="1900" dirty="0"/>
                    </a:p>
                  </a:txBody>
                  <a:tcPr marL="121888" marR="121888"/>
                </a:tc>
              </a:tr>
              <a:tr h="960120">
                <a:tc>
                  <a:txBody>
                    <a:bodyPr/>
                    <a:lstStyle/>
                    <a:p>
                      <a:r>
                        <a:rPr lang="en-US" sz="1900" b="1" dirty="0" smtClean="0"/>
                        <a:t>File and Recollect</a:t>
                      </a:r>
                      <a:endParaRPr lang="en-US" sz="1900" b="1" dirty="0"/>
                    </a:p>
                  </a:txBody>
                  <a:tcPr marL="121888" marR="121888"/>
                </a:tc>
                <a:tc>
                  <a:txBody>
                    <a:bodyPr/>
                    <a:lstStyle/>
                    <a:p>
                      <a:pPr marL="285750" indent="-285750">
                        <a:buFont typeface="Arial" pitchFamily="34" charset="0"/>
                        <a:buChar char="•"/>
                      </a:pPr>
                      <a:r>
                        <a:rPr lang="en-US" sz="1900" dirty="0" smtClean="0"/>
                        <a:t>Client submits requests and returns for results</a:t>
                      </a:r>
                    </a:p>
                    <a:p>
                      <a:pPr marL="285750" indent="-285750">
                        <a:buFont typeface="Arial" pitchFamily="34" charset="0"/>
                        <a:buChar char="•"/>
                      </a:pPr>
                      <a:r>
                        <a:rPr lang="en-US" sz="1900" dirty="0" smtClean="0"/>
                        <a:t>SOA batch paradigm</a:t>
                      </a:r>
                    </a:p>
                    <a:p>
                      <a:pPr marL="285750" indent="-285750">
                        <a:buFont typeface="Arial" pitchFamily="34" charset="0"/>
                        <a:buChar char="•"/>
                      </a:pPr>
                      <a:r>
                        <a:rPr lang="en-US" sz="1900" dirty="0" smtClean="0"/>
                        <a:t>Request and results</a:t>
                      </a:r>
                      <a:r>
                        <a:rPr lang="en-US" sz="1900" baseline="0" dirty="0" smtClean="0"/>
                        <a:t> s</a:t>
                      </a:r>
                      <a:r>
                        <a:rPr lang="en-US" sz="1900" dirty="0" smtClean="0"/>
                        <a:t>urvive client</a:t>
                      </a:r>
                      <a:r>
                        <a:rPr lang="en-US" sz="1900" baseline="0" dirty="0" smtClean="0"/>
                        <a:t> failures</a:t>
                      </a:r>
                      <a:endParaRPr lang="en-US" sz="1900" dirty="0"/>
                    </a:p>
                  </a:txBody>
                  <a:tcPr marL="121888" marR="121888"/>
                </a:tc>
              </a:tr>
              <a:tr h="670560">
                <a:tc>
                  <a:txBody>
                    <a:bodyPr/>
                    <a:lstStyle/>
                    <a:p>
                      <a:r>
                        <a:rPr lang="en-US" sz="1900" b="1" dirty="0" smtClean="0"/>
                        <a:t>WS-*</a:t>
                      </a:r>
                      <a:r>
                        <a:rPr lang="en-US" sz="1900" b="1" baseline="0" dirty="0" smtClean="0"/>
                        <a:t> </a:t>
                      </a:r>
                      <a:r>
                        <a:rPr lang="en-US" sz="1900" b="1" baseline="0" dirty="0" err="1" smtClean="0"/>
                        <a:t>Interop</a:t>
                      </a:r>
                      <a:endParaRPr lang="en-US" sz="1900" b="1" dirty="0"/>
                    </a:p>
                  </a:txBody>
                  <a:tcPr marL="121888" marR="121888"/>
                </a:tc>
                <a:tc>
                  <a:txBody>
                    <a:bodyPr/>
                    <a:lstStyle/>
                    <a:p>
                      <a:pPr marL="285750" indent="-285750">
                        <a:buFont typeface="Arial" pitchFamily="34" charset="0"/>
                        <a:buChar char="•"/>
                      </a:pPr>
                      <a:r>
                        <a:rPr lang="en-US" sz="1900" dirty="0" smtClean="0"/>
                        <a:t>Built on Web</a:t>
                      </a:r>
                      <a:r>
                        <a:rPr lang="en-US" sz="1900" baseline="0" dirty="0" smtClean="0"/>
                        <a:t> Service standards</a:t>
                      </a:r>
                    </a:p>
                    <a:p>
                      <a:pPr marL="285750" indent="-285750">
                        <a:buFont typeface="Arial" pitchFamily="34" charset="0"/>
                        <a:buChar char="•"/>
                      </a:pPr>
                      <a:r>
                        <a:rPr lang="en-US" sz="1900" baseline="0" dirty="0" smtClean="0"/>
                        <a:t>Samples for Java and C/C++ middleware clients</a:t>
                      </a:r>
                    </a:p>
                  </a:txBody>
                  <a:tcPr marL="121888" marR="121888"/>
                </a:tc>
              </a:tr>
              <a:tr h="670560">
                <a:tc>
                  <a:txBody>
                    <a:bodyPr/>
                    <a:lstStyle/>
                    <a:p>
                      <a:r>
                        <a:rPr lang="en-US" sz="1900" b="1" dirty="0" smtClean="0"/>
                        <a:t>Broker Failover</a:t>
                      </a:r>
                      <a:endParaRPr lang="en-US" sz="1900" b="1" dirty="0"/>
                    </a:p>
                  </a:txBody>
                  <a:tcPr marL="121888" marR="121888"/>
                </a:tc>
                <a:tc>
                  <a:txBody>
                    <a:bodyPr/>
                    <a:lstStyle/>
                    <a:p>
                      <a:pPr marL="285750" indent="-285750">
                        <a:buFont typeface="Arial" pitchFamily="34" charset="0"/>
                        <a:buChar char="•"/>
                      </a:pPr>
                      <a:r>
                        <a:rPr lang="en-US" sz="1900" dirty="0" smtClean="0"/>
                        <a:t>HA broker</a:t>
                      </a:r>
                      <a:r>
                        <a:rPr lang="en-US" sz="1900" baseline="0" dirty="0" smtClean="0"/>
                        <a:t> deployment with Windows Failover Services</a:t>
                      </a:r>
                    </a:p>
                    <a:p>
                      <a:pPr marL="285750" indent="-285750">
                        <a:buFont typeface="Arial" pitchFamily="34" charset="0"/>
                        <a:buChar char="•"/>
                      </a:pPr>
                      <a:r>
                        <a:rPr lang="en-US" sz="1900" baseline="0" dirty="0" smtClean="0"/>
                        <a:t>MSMQ used to persist requests and responses</a:t>
                      </a:r>
                    </a:p>
                  </a:txBody>
                  <a:tcPr marL="121888" marR="121888"/>
                </a:tc>
              </a:tr>
              <a:tr h="960120">
                <a:tc>
                  <a:txBody>
                    <a:bodyPr/>
                    <a:lstStyle/>
                    <a:p>
                      <a:r>
                        <a:rPr lang="en-US" sz="1900" b="1" dirty="0" smtClean="0"/>
                        <a:t>Service Balanced Scheduling</a:t>
                      </a:r>
                      <a:endParaRPr lang="en-US" sz="1900" b="1" dirty="0"/>
                    </a:p>
                  </a:txBody>
                  <a:tcPr marL="121888" marR="121888"/>
                </a:tc>
                <a:tc>
                  <a:txBody>
                    <a:bodyPr/>
                    <a:lstStyle/>
                    <a:p>
                      <a:pPr marL="285750" indent="-285750">
                        <a:buFont typeface="Arial" pitchFamily="34" charset="0"/>
                        <a:buChar char="•"/>
                      </a:pPr>
                      <a:r>
                        <a:rPr lang="en-US" sz="1900" dirty="0" smtClean="0"/>
                        <a:t>Control applications “interactively”</a:t>
                      </a:r>
                    </a:p>
                    <a:p>
                      <a:pPr marL="285750" indent="-285750">
                        <a:buFont typeface="Arial" pitchFamily="34" charset="0"/>
                        <a:buChar char="•"/>
                      </a:pPr>
                      <a:r>
                        <a:rPr lang="en-US" sz="1900" dirty="0" smtClean="0"/>
                        <a:t>Guarantee</a:t>
                      </a:r>
                      <a:r>
                        <a:rPr lang="en-US" sz="1900" baseline="0" dirty="0" smtClean="0"/>
                        <a:t> applications minimum number of cores</a:t>
                      </a:r>
                    </a:p>
                    <a:p>
                      <a:pPr marL="285750" indent="-285750">
                        <a:buFont typeface="Arial" pitchFamily="34" charset="0"/>
                        <a:buChar char="•"/>
                      </a:pPr>
                      <a:r>
                        <a:rPr lang="en-US" sz="1900" baseline="0" dirty="0" smtClean="0"/>
                        <a:t>Grow and shrink with available resources</a:t>
                      </a:r>
                    </a:p>
                  </a:txBody>
                  <a:tcPr marL="121888" marR="121888"/>
                </a:tc>
              </a:tr>
            </a:tbl>
          </a:graphicData>
        </a:graphic>
      </p:graphicFrame>
    </p:spTree>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Balanced Scheduling</a:t>
            </a:r>
          </a:p>
        </p:txBody>
      </p:sp>
      <p:graphicFrame>
        <p:nvGraphicFramePr>
          <p:cNvPr id="52228" name="Content Placeholder 5"/>
          <p:cNvGraphicFramePr>
            <a:graphicFrameLocks noGrp="1" noChangeAspect="1"/>
          </p:cNvGraphicFramePr>
          <p:nvPr>
            <p:ph idx="1"/>
            <p:extLst/>
          </p:nvPr>
        </p:nvGraphicFramePr>
        <p:xfrm>
          <a:off x="2039935" y="1219203"/>
          <a:ext cx="7626480" cy="3822700"/>
        </p:xfrm>
        <a:graphic>
          <a:graphicData uri="http://schemas.openxmlformats.org/presentationml/2006/ole">
            <mc:AlternateContent xmlns:mc="http://schemas.openxmlformats.org/markup-compatibility/2006">
              <mc:Choice xmlns:v="urn:schemas-microsoft-com:vml" Requires="v">
                <p:oleObj spid="_x0000_s99257" name="Visio" r:id="rId3" imgW="6124410" imgH="4092695" progId="">
                  <p:embed/>
                </p:oleObj>
              </mc:Choice>
              <mc:Fallback>
                <p:oleObj name="Visio" r:id="rId3" imgW="6124410" imgH="4092695" progId="">
                  <p:embed/>
                  <p:pic>
                    <p:nvPicPr>
                      <p:cNvPr id="0" name="Picture 7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935" y="1219203"/>
                        <a:ext cx="7626480" cy="3822700"/>
                      </a:xfrm>
                      <a:prstGeom prst="rect">
                        <a:avLst/>
                      </a:prstGeom>
                      <a:noFill/>
                      <a:extLst/>
                    </p:spPr>
                  </p:pic>
                </p:oleObj>
              </mc:Fallback>
            </mc:AlternateContent>
          </a:graphicData>
        </a:graphic>
      </p:graphicFrame>
      <p:graphicFrame>
        <p:nvGraphicFramePr>
          <p:cNvPr id="52229" name="Content Placeholder 5"/>
          <p:cNvGraphicFramePr>
            <a:graphicFrameLocks noChangeAspect="1"/>
          </p:cNvGraphicFramePr>
          <p:nvPr>
            <p:extLst/>
          </p:nvPr>
        </p:nvGraphicFramePr>
        <p:xfrm>
          <a:off x="2031471" y="1219203"/>
          <a:ext cx="7626480" cy="3822700"/>
        </p:xfrm>
        <a:graphic>
          <a:graphicData uri="http://schemas.openxmlformats.org/presentationml/2006/ole">
            <mc:AlternateContent xmlns:mc="http://schemas.openxmlformats.org/markup-compatibility/2006">
              <mc:Choice xmlns:v="urn:schemas-microsoft-com:vml" Requires="v">
                <p:oleObj spid="_x0000_s99258" name="Visio" r:id="rId5" imgW="6124410" imgH="4092695" progId="">
                  <p:embed/>
                </p:oleObj>
              </mc:Choice>
              <mc:Fallback>
                <p:oleObj name="Visio" r:id="rId5" imgW="6124410" imgH="4092695" progId="">
                  <p:embed/>
                  <p:pic>
                    <p:nvPicPr>
                      <p:cNvPr id="0" name="Picture 7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471" y="1219203"/>
                        <a:ext cx="7626480" cy="3822700"/>
                      </a:xfrm>
                      <a:prstGeom prst="rect">
                        <a:avLst/>
                      </a:prstGeom>
                      <a:noFill/>
                      <a:extLst/>
                    </p:spPr>
                  </p:pic>
                </p:oleObj>
              </mc:Fallback>
            </mc:AlternateContent>
          </a:graphicData>
        </a:graphic>
      </p:graphicFrame>
      <p:graphicFrame>
        <p:nvGraphicFramePr>
          <p:cNvPr id="52230" name="Content Placeholder 5"/>
          <p:cNvGraphicFramePr>
            <a:graphicFrameLocks noChangeAspect="1"/>
          </p:cNvGraphicFramePr>
          <p:nvPr>
            <p:extLst/>
          </p:nvPr>
        </p:nvGraphicFramePr>
        <p:xfrm>
          <a:off x="2039935" y="1219203"/>
          <a:ext cx="7626480" cy="3822700"/>
        </p:xfrm>
        <a:graphic>
          <a:graphicData uri="http://schemas.openxmlformats.org/presentationml/2006/ole">
            <mc:AlternateContent xmlns:mc="http://schemas.openxmlformats.org/markup-compatibility/2006">
              <mc:Choice xmlns:v="urn:schemas-microsoft-com:vml" Requires="v">
                <p:oleObj spid="_x0000_s99259" name="Visio" r:id="rId7" imgW="6124410" imgH="4092695" progId="">
                  <p:embed/>
                </p:oleObj>
              </mc:Choice>
              <mc:Fallback>
                <p:oleObj name="Visio" r:id="rId7" imgW="6124410" imgH="4092695" progId="">
                  <p:embed/>
                  <p:pic>
                    <p:nvPicPr>
                      <p:cNvPr id="0" name="Picture 7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9935" y="1219203"/>
                        <a:ext cx="7626480" cy="3822700"/>
                      </a:xfrm>
                      <a:prstGeom prst="rect">
                        <a:avLst/>
                      </a:prstGeom>
                      <a:noFill/>
                      <a:extLst/>
                    </p:spPr>
                  </p:pic>
                </p:oleObj>
              </mc:Fallback>
            </mc:AlternateContent>
          </a:graphicData>
        </a:graphic>
      </p:graphicFrame>
      <p:sp>
        <p:nvSpPr>
          <p:cNvPr id="11" name="TextBox 10"/>
          <p:cNvSpPr txBox="1"/>
          <p:nvPr/>
        </p:nvSpPr>
        <p:spPr>
          <a:xfrm>
            <a:off x="2945633" y="1905004"/>
            <a:ext cx="3254715" cy="859805"/>
          </a:xfrm>
          <a:prstGeom prst="rect">
            <a:avLst/>
          </a:prstGeom>
          <a:solidFill>
            <a:schemeClr val="bg1"/>
          </a:solidFill>
        </p:spPr>
        <p:txBody>
          <a:bodyPr wrap="none" lIns="121883" tIns="60943" rIns="121883" bIns="60943" rtlCol="0">
            <a:spAutoFit/>
          </a:bodyPr>
          <a:lstStyle/>
          <a:p>
            <a:r>
              <a:rPr lang="en-US" dirty="0" smtClean="0"/>
              <a:t>Single, regular priority</a:t>
            </a:r>
          </a:p>
          <a:p>
            <a:r>
              <a:rPr lang="en-US" dirty="0" smtClean="0"/>
              <a:t>job runs using all nodes</a:t>
            </a:r>
            <a:endParaRPr lang="en-US" dirty="0"/>
          </a:p>
        </p:txBody>
      </p:sp>
      <p:sp>
        <p:nvSpPr>
          <p:cNvPr id="12" name="TextBox 11"/>
          <p:cNvSpPr txBox="1"/>
          <p:nvPr/>
        </p:nvSpPr>
        <p:spPr>
          <a:xfrm>
            <a:off x="6094413" y="3124204"/>
            <a:ext cx="3245511" cy="859805"/>
          </a:xfrm>
          <a:prstGeom prst="rect">
            <a:avLst/>
          </a:prstGeom>
          <a:solidFill>
            <a:schemeClr val="bg1"/>
          </a:solidFill>
        </p:spPr>
        <p:txBody>
          <a:bodyPr wrap="none" lIns="121883" tIns="60943" rIns="121883" bIns="60943" rtlCol="0">
            <a:spAutoFit/>
          </a:bodyPr>
          <a:lstStyle/>
          <a:p>
            <a:r>
              <a:rPr lang="en-US" dirty="0" smtClean="0"/>
              <a:t>Second job added with </a:t>
            </a:r>
          </a:p>
          <a:p>
            <a:r>
              <a:rPr lang="en-US" dirty="0" smtClean="0"/>
              <a:t>equal priority</a:t>
            </a:r>
            <a:endParaRPr lang="en-US" dirty="0"/>
          </a:p>
        </p:txBody>
      </p:sp>
      <p:sp>
        <p:nvSpPr>
          <p:cNvPr id="13" name="TextBox 12"/>
          <p:cNvSpPr txBox="1"/>
          <p:nvPr/>
        </p:nvSpPr>
        <p:spPr>
          <a:xfrm>
            <a:off x="9649492" y="3886201"/>
            <a:ext cx="2269100" cy="1229137"/>
          </a:xfrm>
          <a:prstGeom prst="rect">
            <a:avLst/>
          </a:prstGeom>
          <a:noFill/>
        </p:spPr>
        <p:txBody>
          <a:bodyPr wrap="none" lIns="121883" tIns="60943" rIns="121883" bIns="60943" rtlCol="0">
            <a:spAutoFit/>
          </a:bodyPr>
          <a:lstStyle/>
          <a:p>
            <a:r>
              <a:rPr lang="en-US" dirty="0" smtClean="0"/>
              <a:t>Third job added</a:t>
            </a:r>
          </a:p>
          <a:p>
            <a:r>
              <a:rPr lang="en-US" dirty="0" smtClean="0"/>
              <a:t>but with lower</a:t>
            </a:r>
          </a:p>
          <a:p>
            <a:r>
              <a:rPr lang="en-US" dirty="0" smtClean="0"/>
              <a:t>priority</a:t>
            </a:r>
            <a:endParaRPr lang="en-US" dirty="0"/>
          </a:p>
        </p:txBody>
      </p:sp>
      <p:sp>
        <p:nvSpPr>
          <p:cNvPr id="10" name="Content Placeholder 2"/>
          <p:cNvSpPr txBox="1">
            <a:spLocks/>
          </p:cNvSpPr>
          <p:nvPr/>
        </p:nvSpPr>
        <p:spPr>
          <a:xfrm>
            <a:off x="632218" y="5486405"/>
            <a:ext cx="11173090" cy="656591"/>
          </a:xfrm>
          <a:prstGeom prst="rect">
            <a:avLst/>
          </a:prstGeom>
        </p:spPr>
        <p:txBody>
          <a:bodyPr vert="horz" lIns="0" tIns="0" rIns="0" bIns="0" rtlCol="0">
            <a:spAutoFit/>
          </a:bodyPr>
          <a:lstStyle/>
          <a:p>
            <a:pPr marL="529007" indent="-529007" algn="ctr" defTabSz="1218785">
              <a:lnSpc>
                <a:spcPct val="90000"/>
              </a:lnSpc>
              <a:spcBef>
                <a:spcPct val="20000"/>
              </a:spcBef>
              <a:buSzPct val="80000"/>
              <a:defRPr/>
            </a:pPr>
            <a:r>
              <a:rPr lang="en-US" sz="2100" i="1" dirty="0">
                <a:latin typeface="Trebuchet MS" pitchFamily="34" charset="0"/>
              </a:rPr>
              <a:t>“My cluster runs a number of services, and I want it to dynamically provide resources</a:t>
            </a:r>
          </a:p>
          <a:p>
            <a:pPr marL="529007" indent="-529007" algn="ctr" defTabSz="1218785">
              <a:lnSpc>
                <a:spcPct val="90000"/>
              </a:lnSpc>
              <a:spcBef>
                <a:spcPct val="20000"/>
              </a:spcBef>
              <a:buSzPct val="80000"/>
              <a:defRPr/>
            </a:pPr>
            <a:r>
              <a:rPr lang="en-US" sz="2100" i="1" dirty="0">
                <a:latin typeface="Trebuchet MS" pitchFamily="34" charset="0"/>
              </a:rPr>
              <a:t>to the services that need them most.”</a:t>
            </a:r>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500"/>
                                        <p:tgtEl>
                                          <p:spTgt spid="52229"/>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30"/>
                                        </p:tgtEl>
                                        <p:attrNameLst>
                                          <p:attrName>style.visibility</p:attrName>
                                        </p:attrNameLst>
                                      </p:cBhvr>
                                      <p:to>
                                        <p:strVal val="visible"/>
                                      </p:to>
                                    </p:set>
                                    <p:animEffect transition="in" filter="fade">
                                      <p:cBhvr>
                                        <p:cTn id="17" dur="500"/>
                                        <p:tgtEl>
                                          <p:spTgt spid="52230"/>
                                        </p:tgtEl>
                                      </p:cBhvr>
                                    </p:animEffect>
                                  </p:childTnLst>
                                </p:cTn>
                              </p:par>
                              <p:par>
                                <p:cTn id="18" presetID="1" presetClass="exit" presetSubtype="0" fill="hold"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 vs. Parametric Tasks</a:t>
            </a:r>
            <a:endParaRPr lang="en-US" dirty="0"/>
          </a:p>
        </p:txBody>
      </p:sp>
      <p:graphicFrame>
        <p:nvGraphicFramePr>
          <p:cNvPr id="4" name="Content Placeholder 3"/>
          <p:cNvGraphicFramePr>
            <a:graphicFrameLocks noGrp="1"/>
          </p:cNvGraphicFramePr>
          <p:nvPr>
            <p:ph idx="1"/>
          </p:nvPr>
        </p:nvGraphicFramePr>
        <p:xfrm>
          <a:off x="609441" y="1422400"/>
          <a:ext cx="10969942" cy="1905000"/>
        </p:xfrm>
        <a:graphic>
          <a:graphicData uri="http://schemas.openxmlformats.org/drawingml/2006/table">
            <a:tbl>
              <a:tblPr firstRow="1" bandRow="1">
                <a:tableStyleId>{5C22544A-7EE6-4342-B048-85BDC9FD1C3A}</a:tableStyleId>
              </a:tblPr>
              <a:tblGrid>
                <a:gridCol w="5484971"/>
                <a:gridCol w="5484971"/>
              </a:tblGrid>
              <a:tr h="381000">
                <a:tc>
                  <a:txBody>
                    <a:bodyPr/>
                    <a:lstStyle/>
                    <a:p>
                      <a:r>
                        <a:rPr lang="en-US" sz="1900" dirty="0" smtClean="0"/>
                        <a:t>SOA Messages</a:t>
                      </a:r>
                      <a:endParaRPr lang="en-US" sz="1900" dirty="0"/>
                    </a:p>
                  </a:txBody>
                  <a:tcPr marL="121888" marR="121888"/>
                </a:tc>
                <a:tc>
                  <a:txBody>
                    <a:bodyPr/>
                    <a:lstStyle/>
                    <a:p>
                      <a:r>
                        <a:rPr lang="en-US" sz="1900" dirty="0" smtClean="0"/>
                        <a:t>Parametric Tasks</a:t>
                      </a:r>
                      <a:endParaRPr lang="en-US" sz="1900" dirty="0"/>
                    </a:p>
                  </a:txBody>
                  <a:tcPr marL="121888" marR="121888"/>
                </a:tc>
              </a:tr>
              <a:tr h="381000">
                <a:tc>
                  <a:txBody>
                    <a:bodyPr/>
                    <a:lstStyle/>
                    <a:p>
                      <a:r>
                        <a:rPr lang="en-US" sz="1900" dirty="0" smtClean="0"/>
                        <a:t>Typed Messages (.NET classes)</a:t>
                      </a:r>
                      <a:endParaRPr lang="en-US" sz="1900" dirty="0"/>
                    </a:p>
                  </a:txBody>
                  <a:tcPr marL="121888" marR="121888"/>
                </a:tc>
                <a:tc>
                  <a:txBody>
                    <a:bodyPr/>
                    <a:lstStyle/>
                    <a:p>
                      <a:r>
                        <a:rPr lang="en-US" sz="1900" dirty="0" smtClean="0"/>
                        <a:t>Command lines with</a:t>
                      </a:r>
                      <a:r>
                        <a:rPr lang="en-US" sz="1900" baseline="0" dirty="0" smtClean="0"/>
                        <a:t> input/output files</a:t>
                      </a:r>
                      <a:endParaRPr lang="en-US" sz="1900" dirty="0"/>
                    </a:p>
                  </a:txBody>
                  <a:tcPr marL="121888" marR="121888"/>
                </a:tc>
              </a:tr>
              <a:tr h="381000">
                <a:tc>
                  <a:txBody>
                    <a:bodyPr/>
                    <a:lstStyle/>
                    <a:p>
                      <a:r>
                        <a:rPr lang="en-US" sz="1900" dirty="0" smtClean="0"/>
                        <a:t>Multiple </a:t>
                      </a:r>
                      <a:r>
                        <a:rPr lang="en-US" sz="1900" dirty="0" err="1" smtClean="0"/>
                        <a:t>workitems</a:t>
                      </a:r>
                      <a:r>
                        <a:rPr lang="en-US" sz="1900" dirty="0" smtClean="0"/>
                        <a:t> per process</a:t>
                      </a:r>
                      <a:endParaRPr lang="en-US" sz="1900" dirty="0"/>
                    </a:p>
                  </a:txBody>
                  <a:tcPr marL="121888" marR="121888"/>
                </a:tc>
                <a:tc>
                  <a:txBody>
                    <a:bodyPr/>
                    <a:lstStyle/>
                    <a:p>
                      <a:r>
                        <a:rPr lang="en-US" sz="1900" dirty="0" smtClean="0"/>
                        <a:t>One </a:t>
                      </a:r>
                      <a:r>
                        <a:rPr lang="en-US" sz="1900" dirty="0" err="1" smtClean="0"/>
                        <a:t>workitem</a:t>
                      </a:r>
                      <a:r>
                        <a:rPr lang="en-US" sz="1900" dirty="0" smtClean="0"/>
                        <a:t> per process</a:t>
                      </a:r>
                      <a:endParaRPr lang="en-US" sz="1900" dirty="0"/>
                    </a:p>
                  </a:txBody>
                  <a:tcPr marL="121888" marR="121888"/>
                </a:tc>
              </a:tr>
              <a:tr h="381000">
                <a:tc>
                  <a:txBody>
                    <a:bodyPr/>
                    <a:lstStyle/>
                    <a:p>
                      <a:r>
                        <a:rPr lang="en-US" sz="1900" baseline="0" dirty="0" smtClean="0"/>
                        <a:t>Persistent and non-persistent queues</a:t>
                      </a:r>
                      <a:endParaRPr lang="en-US" sz="19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t>Persistent queue</a:t>
                      </a:r>
                      <a:endParaRPr lang="en-US" sz="1900" dirty="0" smtClean="0"/>
                    </a:p>
                  </a:txBody>
                  <a:tcPr marL="121888" marR="121888"/>
                </a:tc>
              </a:tr>
              <a:tr h="381000">
                <a:tc>
                  <a:txBody>
                    <a:bodyPr/>
                    <a:lstStyle/>
                    <a:p>
                      <a:r>
                        <a:rPr lang="en-US" sz="1900" dirty="0" smtClean="0"/>
                        <a:t>Scaled</a:t>
                      </a:r>
                      <a:r>
                        <a:rPr lang="en-US" sz="1900" baseline="0" dirty="0" smtClean="0"/>
                        <a:t> out queues</a:t>
                      </a:r>
                      <a:endParaRPr lang="en-US" sz="19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One queue</a:t>
                      </a:r>
                    </a:p>
                  </a:txBody>
                  <a:tcPr marL="121888" marR="121888"/>
                </a:tc>
              </a:tr>
            </a:tbl>
          </a:graphicData>
        </a:graphic>
      </p:graphicFrame>
    </p:spTree>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274663" y="6400800"/>
            <a:ext cx="914162" cy="365125"/>
          </a:xfrm>
          <a:prstGeom prst="rect">
            <a:avLst/>
          </a:prstGeom>
        </p:spPr>
        <p:txBody>
          <a:bodyPr lIns="121883" tIns="60943" rIns="121883" bIns="60943"/>
          <a:lstStyle/>
          <a:p>
            <a:fld id="{1C2A2B7E-F9A7-43C2-A7DC-FE586238028B}" type="slidenum">
              <a:rPr lang="en-US" smtClean="0"/>
              <a:pPr/>
              <a:t>53</a:t>
            </a:fld>
            <a:endParaRPr lang="en-US"/>
          </a:p>
        </p:txBody>
      </p:sp>
      <p:sp>
        <p:nvSpPr>
          <p:cNvPr id="3" name="Rectangle 2"/>
          <p:cNvSpPr/>
          <p:nvPr/>
        </p:nvSpPr>
        <p:spPr>
          <a:xfrm>
            <a:off x="0" y="5715000"/>
            <a:ext cx="1218882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3" rIns="121883" bIns="60943" rtlCol="0" anchor="ctr"/>
          <a:lstStyle/>
          <a:p>
            <a:pPr algn="ctr"/>
            <a:endParaRPr lang="en-US"/>
          </a:p>
        </p:txBody>
      </p:sp>
      <p:pic>
        <p:nvPicPr>
          <p:cNvPr id="97282" name="Picture 2" descr="http://farm3.static.flickr.com/2401/2209185558_935948d929_b.jpg"/>
          <p:cNvPicPr>
            <a:picLocks noChangeAspect="1" noChangeArrowheads="1"/>
          </p:cNvPicPr>
          <p:nvPr/>
        </p:nvPicPr>
        <p:blipFill>
          <a:blip r:embed="rId2" cstate="print">
            <a:extLst/>
          </a:blip>
          <a:srcRect/>
          <a:stretch>
            <a:fillRect/>
          </a:stretch>
        </p:blipFill>
        <p:spPr bwMode="auto">
          <a:xfrm>
            <a:off x="7" y="2"/>
            <a:ext cx="12200733" cy="6095999"/>
          </a:xfrm>
          <a:prstGeom prst="rect">
            <a:avLst/>
          </a:prstGeom>
          <a:extLst/>
        </p:spPr>
      </p:pic>
      <p:sp>
        <p:nvSpPr>
          <p:cNvPr id="4" name="Rectangle 3"/>
          <p:cNvSpPr/>
          <p:nvPr/>
        </p:nvSpPr>
        <p:spPr>
          <a:xfrm>
            <a:off x="6195986" y="6629403"/>
            <a:ext cx="6094413" cy="328295"/>
          </a:xfrm>
          <a:prstGeom prst="rect">
            <a:avLst/>
          </a:prstGeom>
        </p:spPr>
        <p:txBody>
          <a:bodyPr lIns="121883" tIns="60943" rIns="121883" bIns="60943">
            <a:spAutoFit/>
          </a:bodyPr>
          <a:lstStyle/>
          <a:p>
            <a:pPr algn="r"/>
            <a:r>
              <a:rPr lang="en-US" sz="1300" dirty="0">
                <a:solidFill>
                  <a:schemeClr val="bg1">
                    <a:lumMod val="65000"/>
                  </a:schemeClr>
                </a:solidFill>
              </a:rPr>
              <a:t>http://www.flickr.com/photos/mvjaf/2209185558/</a:t>
            </a:r>
          </a:p>
        </p:txBody>
      </p:sp>
      <p:sp>
        <p:nvSpPr>
          <p:cNvPr id="6" name="TextBox 5"/>
          <p:cNvSpPr txBox="1"/>
          <p:nvPr/>
        </p:nvSpPr>
        <p:spPr>
          <a:xfrm>
            <a:off x="0" y="5925407"/>
            <a:ext cx="12188825" cy="954073"/>
          </a:xfrm>
          <a:prstGeom prst="rect">
            <a:avLst/>
          </a:prstGeom>
          <a:noFill/>
        </p:spPr>
        <p:txBody>
          <a:bodyPr wrap="square" lIns="121883" tIns="60943" rIns="121883" bIns="60943" rtlCol="0">
            <a:spAutoFit/>
          </a:bodyPr>
          <a:lstStyle/>
          <a:p>
            <a:pPr algn="ctr"/>
            <a:r>
              <a:rPr lang="en-US" sz="5400" dirty="0"/>
              <a:t>Excel on the Cluster</a:t>
            </a:r>
          </a:p>
        </p:txBody>
      </p:sp>
    </p:spTree>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Requirement</a:t>
            </a:r>
            <a:endParaRPr lang="en-US" dirty="0"/>
          </a:p>
        </p:txBody>
      </p:sp>
      <p:sp>
        <p:nvSpPr>
          <p:cNvPr id="3" name="Content Placeholder 2"/>
          <p:cNvSpPr>
            <a:spLocks noGrp="1"/>
          </p:cNvSpPr>
          <p:nvPr>
            <p:ph idx="1"/>
          </p:nvPr>
        </p:nvSpPr>
        <p:spPr>
          <a:xfrm>
            <a:off x="507874" y="989013"/>
            <a:ext cx="11172958" cy="5238357"/>
          </a:xfrm>
        </p:spPr>
        <p:txBody>
          <a:bodyPr/>
          <a:lstStyle/>
          <a:p>
            <a:pPr marL="0" indent="0" algn="ctr">
              <a:buNone/>
            </a:pPr>
            <a:r>
              <a:rPr lang="en-US" dirty="0" smtClean="0"/>
              <a:t>Problem: Time is money</a:t>
            </a:r>
          </a:p>
          <a:p>
            <a:endParaRPr lang="en-US" dirty="0" smtClean="0"/>
          </a:p>
          <a:p>
            <a:r>
              <a:rPr lang="en-US" dirty="0" smtClean="0"/>
              <a:t>Customers want results, now! </a:t>
            </a:r>
            <a:r>
              <a:rPr lang="en-US" sz="2400" dirty="0" smtClean="0"/>
              <a:t>And/or</a:t>
            </a:r>
          </a:p>
          <a:p>
            <a:r>
              <a:rPr lang="en-US" dirty="0" smtClean="0"/>
              <a:t>Customers want the ability to run more calculations</a:t>
            </a:r>
          </a:p>
          <a:p>
            <a:pPr>
              <a:lnSpc>
                <a:spcPct val="100000"/>
              </a:lnSpc>
              <a:spcBef>
                <a:spcPts val="0"/>
              </a:spcBef>
            </a:pPr>
            <a:endParaRPr lang="en-US" dirty="0" smtClean="0"/>
          </a:p>
          <a:p>
            <a:pPr marL="0" indent="0">
              <a:buNone/>
            </a:pPr>
            <a:r>
              <a:rPr lang="en-US" dirty="0" smtClean="0"/>
              <a:t>Windows HPC Server can dramatically reduce the desktop run-time of Excel calculations; provide a way to compute more at once; limited by available compute resources</a:t>
            </a:r>
          </a:p>
          <a:p>
            <a:pPr marL="0" indent="0">
              <a:buNone/>
            </a:pPr>
            <a:endParaRPr lang="en-US" i="1" dirty="0" smtClean="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C8CB890-A218-4411-9B33-C3DA39EE5FFD}"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54</a:t>
            </a:fld>
            <a:endParaRPr lang="en-CA" dirty="0"/>
          </a:p>
        </p:txBody>
      </p:sp>
      <p:pic>
        <p:nvPicPr>
          <p:cNvPr id="9218" name="Picture 2" descr="C:\Users\audreys\AppData\Local\Microsoft\Windows\Temporary Internet Files\Content.IE5\B29FC9F3\MP9004422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371" y="1143026"/>
            <a:ext cx="1462642" cy="822951"/>
          </a:xfrm>
          <a:prstGeom prst="rect">
            <a:avLst/>
          </a:prstGeom>
          <a:noFill/>
          <a:extLst/>
        </p:spPr>
      </p:pic>
      <p:pic>
        <p:nvPicPr>
          <p:cNvPr id="8" name="Picture 2" descr="C:\Users\audreys\AppData\Local\Microsoft\Windows\Temporary Internet Files\Content.IE5\B29FC9F3\MP9004422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9698" y="1143026"/>
            <a:ext cx="1462642" cy="822951"/>
          </a:xfrm>
          <a:prstGeom prst="rect">
            <a:avLst/>
          </a:prstGeom>
          <a:noFill/>
          <a:extLst/>
        </p:spPr>
      </p:pic>
    </p:spTree>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Off-page Connector 20"/>
          <p:cNvSpPr/>
          <p:nvPr/>
        </p:nvSpPr>
        <p:spPr>
          <a:xfrm rot="5400000">
            <a:off x="6845712" y="-415564"/>
            <a:ext cx="1213552" cy="9066380"/>
          </a:xfrm>
          <a:prstGeom prst="flowChartOffpageConnector">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vert270" rtlCol="0" anchor="ctr"/>
          <a:lstStyle/>
          <a:p>
            <a:pPr>
              <a:buFont typeface="Wingdings" pitchFamily="2" charset="2"/>
              <a:buChar char="v"/>
            </a:pPr>
            <a:r>
              <a:rPr lang="en-US" sz="1600" dirty="0" smtClean="0"/>
              <a:t>Run multiple instances of Excel 2010 on an HPC Cluster</a:t>
            </a:r>
          </a:p>
          <a:p>
            <a:pPr>
              <a:buFont typeface="Wingdings" pitchFamily="2" charset="2"/>
              <a:buChar char="v"/>
            </a:pPr>
            <a:r>
              <a:rPr lang="en-US" sz="1600" dirty="0" smtClean="0"/>
              <a:t>Each instance runs an iteration of the same workbook </a:t>
            </a:r>
          </a:p>
          <a:p>
            <a:pPr>
              <a:buFont typeface="Wingdings" pitchFamily="2" charset="2"/>
              <a:buChar char="v"/>
            </a:pPr>
            <a:r>
              <a:rPr lang="en-US" sz="1600" dirty="0" smtClean="0"/>
              <a:t>Can be launched from Excel 2010 or a Windows  program </a:t>
            </a:r>
          </a:p>
          <a:p>
            <a:pPr>
              <a:buFont typeface="Wingdings" pitchFamily="2" charset="2"/>
              <a:buChar char="v"/>
            </a:pPr>
            <a:r>
              <a:rPr lang="en-US" sz="1600" dirty="0" smtClean="0"/>
              <a:t>Excel Dialog Suppression</a:t>
            </a:r>
            <a:endParaRPr lang="en-US" sz="1600" b="1" dirty="0" smtClean="0"/>
          </a:p>
        </p:txBody>
      </p:sp>
      <p:sp>
        <p:nvSpPr>
          <p:cNvPr id="15" name="Rounded Rectangle 14"/>
          <p:cNvSpPr/>
          <p:nvPr/>
        </p:nvSpPr>
        <p:spPr>
          <a:xfrm>
            <a:off x="692207" y="3499557"/>
            <a:ext cx="3822174" cy="1230489"/>
          </a:xfrm>
          <a:prstGeom prst="round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400" b="1" dirty="0" smtClean="0"/>
              <a:t>Excel workbooks on the Cluster</a:t>
            </a:r>
            <a:endParaRPr lang="en-US" sz="2400" dirty="0" smtClean="0"/>
          </a:p>
        </p:txBody>
      </p:sp>
      <p:sp>
        <p:nvSpPr>
          <p:cNvPr id="23" name="Flowchart: Off-page Connector 22"/>
          <p:cNvSpPr/>
          <p:nvPr/>
        </p:nvSpPr>
        <p:spPr>
          <a:xfrm rot="5400000">
            <a:off x="6855590" y="1042113"/>
            <a:ext cx="1193794" cy="9066381"/>
          </a:xfrm>
          <a:prstGeom prst="flowChartOffpageConnector">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vert270" rtlCol="0" anchor="ctr"/>
          <a:lstStyle/>
          <a:p>
            <a:pPr>
              <a:buFont typeface="Wingdings" pitchFamily="2" charset="2"/>
              <a:buChar char="v"/>
            </a:pPr>
            <a:r>
              <a:rPr lang="en-US" sz="1600" dirty="0" smtClean="0"/>
              <a:t> Run User Defined Functions in parallel on a cluster</a:t>
            </a:r>
          </a:p>
          <a:p>
            <a:pPr>
              <a:buFont typeface="Wingdings" pitchFamily="2" charset="2"/>
              <a:buChar char="v"/>
            </a:pPr>
            <a:r>
              <a:rPr lang="en-US" sz="1600" dirty="0" smtClean="0"/>
              <a:t>Excel 2010 includes a new API and options for HPC cluster</a:t>
            </a:r>
          </a:p>
          <a:p>
            <a:pPr>
              <a:buFont typeface="Wingdings" pitchFamily="2" charset="2"/>
              <a:buChar char="v"/>
            </a:pPr>
            <a:r>
              <a:rPr lang="en-US" sz="1600" dirty="0" smtClean="0"/>
              <a:t>Support for .XLL files developed through Excel SDK</a:t>
            </a:r>
          </a:p>
          <a:p>
            <a:pPr>
              <a:buFont typeface="Wingdings" pitchFamily="2" charset="2"/>
              <a:buChar char="v"/>
            </a:pPr>
            <a:r>
              <a:rPr lang="en-US" sz="1600" dirty="0" smtClean="0"/>
              <a:t>Easy to develop on a desktop and deploy to a cluster</a:t>
            </a:r>
          </a:p>
        </p:txBody>
      </p:sp>
      <p:sp>
        <p:nvSpPr>
          <p:cNvPr id="16" name="Rounded Rectangle 15"/>
          <p:cNvSpPr/>
          <p:nvPr/>
        </p:nvSpPr>
        <p:spPr>
          <a:xfrm>
            <a:off x="692207" y="4989692"/>
            <a:ext cx="3822174" cy="1230489"/>
          </a:xfrm>
          <a:prstGeom prst="round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400" b="1" dirty="0" smtClean="0"/>
              <a:t>Excel UDF on the Cluster</a:t>
            </a:r>
            <a:endParaRPr lang="en-US" sz="2400" dirty="0" smtClean="0"/>
          </a:p>
        </p:txBody>
      </p:sp>
      <p:sp>
        <p:nvSpPr>
          <p:cNvPr id="20" name="Flowchart: Off-page Connector 19"/>
          <p:cNvSpPr/>
          <p:nvPr/>
        </p:nvSpPr>
        <p:spPr>
          <a:xfrm rot="5400000">
            <a:off x="6862164" y="-1846914"/>
            <a:ext cx="1255888" cy="8991139"/>
          </a:xfrm>
          <a:prstGeom prst="flowChartOffpageConnector">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vert270" rtlCol="0" anchor="ctr"/>
          <a:lstStyle/>
          <a:p>
            <a:pPr>
              <a:buFont typeface="Wingdings" pitchFamily="2" charset="2"/>
              <a:buChar char="v"/>
            </a:pPr>
            <a:r>
              <a:rPr lang="en-US" sz="1600" dirty="0" smtClean="0"/>
              <a:t>Connects to the cluster as a SOA client </a:t>
            </a:r>
          </a:p>
          <a:p>
            <a:pPr>
              <a:buFont typeface="Wingdings" pitchFamily="2" charset="2"/>
              <a:buChar char="v"/>
            </a:pPr>
            <a:r>
              <a:rPr lang="en-US" sz="1600" dirty="0" smtClean="0"/>
              <a:t>VSTO code in workbook calls out to SOA Service</a:t>
            </a:r>
          </a:p>
          <a:p>
            <a:pPr>
              <a:buFont typeface="Wingdings" pitchFamily="2" charset="2"/>
              <a:buChar char="v"/>
            </a:pPr>
            <a:r>
              <a:rPr lang="en-US" sz="1600" dirty="0" smtClean="0"/>
              <a:t> Input and output managed by Excel developer</a:t>
            </a:r>
          </a:p>
        </p:txBody>
      </p:sp>
      <p:sp>
        <p:nvSpPr>
          <p:cNvPr id="14" name="Rounded Rectangle 13"/>
          <p:cNvSpPr/>
          <p:nvPr/>
        </p:nvSpPr>
        <p:spPr>
          <a:xfrm>
            <a:off x="647063" y="2054577"/>
            <a:ext cx="3822174" cy="123048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dirty="0" smtClean="0"/>
              <a:t>Excel SOA Client</a:t>
            </a:r>
            <a:endParaRPr lang="en-US" sz="2400" dirty="0" smtClean="0"/>
          </a:p>
        </p:txBody>
      </p:sp>
      <p:sp>
        <p:nvSpPr>
          <p:cNvPr id="18" name="Rounded Rectangle 17"/>
          <p:cNvSpPr/>
          <p:nvPr/>
        </p:nvSpPr>
        <p:spPr>
          <a:xfrm>
            <a:off x="203147" y="762000"/>
            <a:ext cx="11782531"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effectLst>
                  <a:outerShdw blurRad="38100" dist="38100" dir="2700000" algn="tl">
                    <a:srgbClr val="000000">
                      <a:alpha val="43137"/>
                    </a:srgbClr>
                  </a:outerShdw>
                </a:effectLst>
              </a:rPr>
              <a:t>Windows HPC Server 2008 R2 Provides two new mechanisms to distribute Excel calculations to an HPC Cluster</a:t>
            </a:r>
          </a:p>
        </p:txBody>
      </p:sp>
      <p:sp>
        <p:nvSpPr>
          <p:cNvPr id="22" name="7-Point Star 21"/>
          <p:cNvSpPr/>
          <p:nvPr/>
        </p:nvSpPr>
        <p:spPr>
          <a:xfrm>
            <a:off x="466487" y="4255913"/>
            <a:ext cx="1008211" cy="643467"/>
          </a:xfrm>
          <a:prstGeom prst="star7">
            <a:avLst/>
          </a:prstGeom>
        </p:spPr>
        <p:style>
          <a:lnRef idx="0">
            <a:schemeClr val="accent6"/>
          </a:lnRef>
          <a:fillRef idx="3">
            <a:schemeClr val="accent6"/>
          </a:fillRef>
          <a:effectRef idx="3">
            <a:schemeClr val="accent6"/>
          </a:effectRef>
          <a:fontRef idx="minor">
            <a:schemeClr val="lt1"/>
          </a:fontRef>
        </p:style>
        <p:txBody>
          <a:bodyPr wrap="none" rtlCol="0" anchor="b"/>
          <a:lstStyle/>
          <a:p>
            <a:pPr algn="ctr"/>
            <a:r>
              <a:rPr lang="en-US" sz="1400" b="1" dirty="0" smtClean="0">
                <a:solidFill>
                  <a:schemeClr val="tx1"/>
                </a:solidFill>
              </a:rPr>
              <a:t>NEW</a:t>
            </a:r>
            <a:endParaRPr lang="en-US" sz="1400" b="1" dirty="0">
              <a:solidFill>
                <a:schemeClr val="tx1"/>
              </a:solidFill>
            </a:endParaRPr>
          </a:p>
        </p:txBody>
      </p:sp>
      <p:sp>
        <p:nvSpPr>
          <p:cNvPr id="25" name="7-Point Star 24"/>
          <p:cNvSpPr/>
          <p:nvPr/>
        </p:nvSpPr>
        <p:spPr>
          <a:xfrm>
            <a:off x="458962" y="5740401"/>
            <a:ext cx="1008211" cy="643467"/>
          </a:xfrm>
          <a:prstGeom prst="star7">
            <a:avLst/>
          </a:prstGeom>
        </p:spPr>
        <p:style>
          <a:lnRef idx="0">
            <a:schemeClr val="accent6"/>
          </a:lnRef>
          <a:fillRef idx="3">
            <a:schemeClr val="accent6"/>
          </a:fillRef>
          <a:effectRef idx="3">
            <a:schemeClr val="accent6"/>
          </a:effectRef>
          <a:fontRef idx="minor">
            <a:schemeClr val="lt1"/>
          </a:fontRef>
        </p:style>
        <p:txBody>
          <a:bodyPr wrap="none" rtlCol="0" anchor="b"/>
          <a:lstStyle/>
          <a:p>
            <a:pPr algn="ctr"/>
            <a:r>
              <a:rPr lang="en-US" sz="1400" b="1" dirty="0" smtClean="0">
                <a:solidFill>
                  <a:schemeClr val="tx1"/>
                </a:solidFill>
              </a:rPr>
              <a:t>NEW</a:t>
            </a:r>
            <a:endParaRPr lang="en-US" sz="1400" b="1" dirty="0">
              <a:solidFill>
                <a:schemeClr val="tx1"/>
              </a:solidFill>
            </a:endParaRPr>
          </a:p>
        </p:txBody>
      </p:sp>
      <p:sp>
        <p:nvSpPr>
          <p:cNvPr id="2" name="Title 1"/>
          <p:cNvSpPr>
            <a:spLocks noGrp="1"/>
          </p:cNvSpPr>
          <p:nvPr>
            <p:ph type="title"/>
          </p:nvPr>
        </p:nvSpPr>
        <p:spPr/>
        <p:txBody>
          <a:bodyPr/>
          <a:lstStyle/>
          <a:p>
            <a:r>
              <a:rPr lang="en-US" dirty="0"/>
              <a:t>HPC Services for Excel 2010</a:t>
            </a:r>
          </a:p>
        </p:txBody>
      </p:sp>
      <p:sp>
        <p:nvSpPr>
          <p:cNvPr id="3" name="Date Placeholder 2"/>
          <p:cNvSpPr>
            <a:spLocks noGrp="1"/>
          </p:cNvSpPr>
          <p:nvPr>
            <p:ph type="dt" sz="half" idx="4294967295"/>
          </p:nvPr>
        </p:nvSpPr>
        <p:spPr>
          <a:xfrm>
            <a:off x="609441" y="6356351"/>
            <a:ext cx="2844059" cy="365125"/>
          </a:xfrm>
          <a:prstGeom prst="rect">
            <a:avLst/>
          </a:prstGeom>
        </p:spPr>
        <p:txBody>
          <a:bodyPr/>
          <a:lstStyle/>
          <a:p>
            <a:pPr>
              <a:defRPr/>
            </a:pPr>
            <a:fld id="{FACEE026-5236-412F-97F3-FCE36FD8EC79}"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55</a:t>
            </a:fld>
            <a:endParaRPr lang="en-CA" dirty="0"/>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2"/>
                                        </p:tgtEl>
                                        <p:attrNameLst>
                                          <p:attrName>style.color</p:attrName>
                                        </p:attrNameLst>
                                      </p:cBhvr>
                                      <p:to>
                                        <a:schemeClr val="bg1"/>
                                      </p:to>
                                    </p:animClr>
                                    <p:animClr clrSpc="rgb" dir="cw">
                                      <p:cBhvr>
                                        <p:cTn id="7" dur="250" autoRev="1" fill="remove"/>
                                        <p:tgtEl>
                                          <p:spTgt spid="22"/>
                                        </p:tgtEl>
                                        <p:attrNameLst>
                                          <p:attrName>fillcolor</p:attrName>
                                        </p:attrNameLst>
                                      </p:cBhvr>
                                      <p:to>
                                        <a:schemeClr val="bg1"/>
                                      </p:to>
                                    </p:animClr>
                                    <p:set>
                                      <p:cBhvr>
                                        <p:cTn id="8" dur="250" autoRev="1" fill="remove"/>
                                        <p:tgtEl>
                                          <p:spTgt spid="22"/>
                                        </p:tgtEl>
                                        <p:attrNameLst>
                                          <p:attrName>fill.type</p:attrName>
                                        </p:attrNameLst>
                                      </p:cBhvr>
                                      <p:to>
                                        <p:strVal val="solid"/>
                                      </p:to>
                                    </p:set>
                                    <p:set>
                                      <p:cBhvr>
                                        <p:cTn id="9" dur="250" autoRev="1" fill="remove"/>
                                        <p:tgtEl>
                                          <p:spTgt spid="2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25"/>
                                        </p:tgtEl>
                                        <p:attrNameLst>
                                          <p:attrName>style.color</p:attrName>
                                        </p:attrNameLst>
                                      </p:cBhvr>
                                      <p:to>
                                        <a:schemeClr val="bg1"/>
                                      </p:to>
                                    </p:animClr>
                                    <p:animClr clrSpc="rgb" dir="cw">
                                      <p:cBhvr>
                                        <p:cTn id="14" dur="250" autoRev="1" fill="remove"/>
                                        <p:tgtEl>
                                          <p:spTgt spid="25"/>
                                        </p:tgtEl>
                                        <p:attrNameLst>
                                          <p:attrName>fillcolor</p:attrName>
                                        </p:attrNameLst>
                                      </p:cBhvr>
                                      <p:to>
                                        <a:schemeClr val="bg1"/>
                                      </p:to>
                                    </p:animClr>
                                    <p:set>
                                      <p:cBhvr>
                                        <p:cTn id="15" dur="250" autoRev="1" fill="remove"/>
                                        <p:tgtEl>
                                          <p:spTgt spid="25"/>
                                        </p:tgtEl>
                                        <p:attrNameLst>
                                          <p:attrName>fill.type</p:attrName>
                                        </p:attrNameLst>
                                      </p:cBhvr>
                                      <p:to>
                                        <p:strVal val="solid"/>
                                      </p:to>
                                    </p:set>
                                    <p:set>
                                      <p:cBhvr>
                                        <p:cTn id="16" dur="25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audreys\AppData\Local\Microsoft\Windows\Temporary Internet Files\Content.IE5\DA9JWRIM\MP900443263[1].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4048" y="1016182"/>
            <a:ext cx="11020729" cy="5267325"/>
          </a:xfrm>
          <a:prstGeom prst="rect">
            <a:avLst/>
          </a:prstGeom>
          <a:noFill/>
          <a:extLst/>
        </p:spPr>
      </p:pic>
      <p:sp>
        <p:nvSpPr>
          <p:cNvPr id="2" name="Title 1"/>
          <p:cNvSpPr>
            <a:spLocks noGrp="1"/>
          </p:cNvSpPr>
          <p:nvPr>
            <p:ph type="title"/>
          </p:nvPr>
        </p:nvSpPr>
        <p:spPr/>
        <p:txBody>
          <a:bodyPr/>
          <a:lstStyle/>
          <a:p>
            <a:r>
              <a:rPr lang="en-US" dirty="0" smtClean="0"/>
              <a:t>Sample Models and Markets</a:t>
            </a:r>
            <a:endParaRPr lang="en-US" dirty="0"/>
          </a:p>
        </p:txBody>
      </p:sp>
      <p:sp>
        <p:nvSpPr>
          <p:cNvPr id="3" name="Content Placeholder 2"/>
          <p:cNvSpPr>
            <a:spLocks noGrp="1"/>
          </p:cNvSpPr>
          <p:nvPr>
            <p:ph idx="1"/>
          </p:nvPr>
        </p:nvSpPr>
        <p:spPr>
          <a:xfrm>
            <a:off x="6094413" y="1325903"/>
            <a:ext cx="5484971" cy="2769989"/>
          </a:xfrm>
        </p:spPr>
        <p:txBody>
          <a:bodyPr/>
          <a:lstStyle/>
          <a:p>
            <a:pPr marL="0" indent="0">
              <a:buNone/>
            </a:pPr>
            <a:r>
              <a:rPr lang="en-US" sz="2400" dirty="0">
                <a:solidFill>
                  <a:schemeClr val="bg1"/>
                </a:solidFill>
              </a:rPr>
              <a:t>Insurance</a:t>
            </a:r>
          </a:p>
          <a:p>
            <a:r>
              <a:rPr lang="en-US" sz="2400" dirty="0">
                <a:solidFill>
                  <a:schemeClr val="bg1"/>
                </a:solidFill>
              </a:rPr>
              <a:t>Reserve requirements calculation</a:t>
            </a:r>
          </a:p>
          <a:p>
            <a:r>
              <a:rPr lang="en-US" sz="2400" dirty="0" smtClean="0">
                <a:solidFill>
                  <a:schemeClr val="bg1"/>
                </a:solidFill>
              </a:rPr>
              <a:t>Data sets from 1000’s to 1 million</a:t>
            </a:r>
            <a:endParaRPr lang="en-US" sz="2400" dirty="0">
              <a:solidFill>
                <a:schemeClr val="bg1"/>
              </a:solidFill>
            </a:endParaRPr>
          </a:p>
          <a:p>
            <a:r>
              <a:rPr lang="en-US" sz="2400" dirty="0">
                <a:solidFill>
                  <a:schemeClr val="bg1"/>
                </a:solidFill>
              </a:rPr>
              <a:t>4 weeks to calculate </a:t>
            </a:r>
            <a:r>
              <a:rPr lang="en-US" sz="1800" dirty="0">
                <a:solidFill>
                  <a:schemeClr val="bg1"/>
                </a:solidFill>
              </a:rPr>
              <a:t>(on a monthly schedule)</a:t>
            </a:r>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HPC </a:t>
            </a:r>
            <a:r>
              <a:rPr lang="en-US" sz="2400" dirty="0" smtClean="0">
                <a:solidFill>
                  <a:schemeClr val="bg1"/>
                </a:solidFill>
              </a:rPr>
              <a:t>solution</a:t>
            </a:r>
            <a:r>
              <a:rPr lang="en-US" sz="2400" dirty="0">
                <a:solidFill>
                  <a:schemeClr val="bg1"/>
                </a:solidFill>
              </a:rPr>
              <a:t>:</a:t>
            </a:r>
          </a:p>
          <a:p>
            <a:r>
              <a:rPr lang="en-US" sz="2400" dirty="0">
                <a:solidFill>
                  <a:schemeClr val="bg1"/>
                </a:solidFill>
              </a:rPr>
              <a:t>Full calculation in 24 </a:t>
            </a:r>
            <a:r>
              <a:rPr lang="en-US" sz="2400" dirty="0" smtClean="0">
                <a:solidFill>
                  <a:schemeClr val="bg1"/>
                </a:solidFill>
              </a:rPr>
              <a:t>hours</a:t>
            </a:r>
            <a:endParaRPr lang="en-US" sz="2400" dirty="0">
              <a:solidFill>
                <a:schemeClr val="bg1"/>
              </a:solidFill>
            </a:endParaRPr>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E22FB03A-3B2B-47A0-A39A-E41BF7D28212}"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56</a:t>
            </a:fld>
            <a:endParaRPr lang="en-CA" dirty="0"/>
          </a:p>
        </p:txBody>
      </p:sp>
      <p:sp>
        <p:nvSpPr>
          <p:cNvPr id="7" name="Content Placeholder 2"/>
          <p:cNvSpPr txBox="1">
            <a:spLocks/>
          </p:cNvSpPr>
          <p:nvPr/>
        </p:nvSpPr>
        <p:spPr bwMode="auto">
          <a:xfrm>
            <a:off x="731388" y="1386864"/>
            <a:ext cx="548497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2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lnSpc>
                <a:spcPct val="90000"/>
              </a:lnSpc>
              <a:spcBef>
                <a:spcPts val="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lnSpc>
                <a:spcPct val="90000"/>
              </a:lnSpc>
              <a:spcBef>
                <a:spcPts val="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Financial</a:t>
            </a:r>
            <a:endParaRPr lang="en-US" sz="2400" dirty="0"/>
          </a:p>
          <a:p>
            <a:r>
              <a:rPr lang="en-US" sz="2400" dirty="0"/>
              <a:t>Trade </a:t>
            </a:r>
            <a:r>
              <a:rPr lang="en-US" sz="2400" dirty="0" smtClean="0"/>
              <a:t>re-pricing</a:t>
            </a:r>
            <a:endParaRPr lang="en-US" sz="2400" dirty="0"/>
          </a:p>
          <a:p>
            <a:r>
              <a:rPr lang="en-US" sz="2400" dirty="0"/>
              <a:t>Overnight/cross-market</a:t>
            </a:r>
          </a:p>
          <a:p>
            <a:r>
              <a:rPr lang="en-US" sz="2400" dirty="0" smtClean="0"/>
              <a:t>Est. 4 </a:t>
            </a:r>
            <a:r>
              <a:rPr lang="en-US" sz="2400" dirty="0"/>
              <a:t>hours for a subset of trades</a:t>
            </a:r>
          </a:p>
          <a:p>
            <a:endParaRPr lang="en-US" sz="2400" dirty="0"/>
          </a:p>
          <a:p>
            <a:pPr marL="0" indent="0">
              <a:buNone/>
            </a:pPr>
            <a:r>
              <a:rPr lang="en-US" sz="2400" dirty="0"/>
              <a:t>HPC </a:t>
            </a:r>
            <a:r>
              <a:rPr lang="en-US" sz="2400" dirty="0" smtClean="0"/>
              <a:t>Solution</a:t>
            </a:r>
            <a:endParaRPr lang="en-US" sz="2400" dirty="0"/>
          </a:p>
          <a:p>
            <a:r>
              <a:rPr lang="en-US" sz="2400" dirty="0"/>
              <a:t>Subset of trades in </a:t>
            </a:r>
            <a:r>
              <a:rPr lang="en-US" sz="2400" dirty="0" smtClean="0"/>
              <a:t>~5 minutes</a:t>
            </a:r>
            <a:endParaRPr lang="en-US" sz="2400" dirty="0"/>
          </a:p>
        </p:txBody>
      </p:sp>
    </p:spTree>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Cluster-Enabled UDFs</a:t>
            </a:r>
            <a:endParaRPr lang="en-US" dirty="0"/>
          </a:p>
        </p:txBody>
      </p:sp>
      <p:sp>
        <p:nvSpPr>
          <p:cNvPr id="3" name="Content Placeholder 2"/>
          <p:cNvSpPr>
            <a:spLocks noGrp="1"/>
          </p:cNvSpPr>
          <p:nvPr>
            <p:ph idx="1"/>
          </p:nvPr>
        </p:nvSpPr>
        <p:spPr>
          <a:xfrm>
            <a:off x="507874" y="989013"/>
            <a:ext cx="11172958" cy="6894195"/>
          </a:xfrm>
        </p:spPr>
        <p:txBody>
          <a:bodyPr/>
          <a:lstStyle/>
          <a:p>
            <a:pPr>
              <a:lnSpc>
                <a:spcPct val="150000"/>
              </a:lnSpc>
            </a:pPr>
            <a:r>
              <a:rPr lang="en-US" dirty="0"/>
              <a:t>Discrete </a:t>
            </a:r>
            <a:r>
              <a:rPr lang="en-US" dirty="0" smtClean="0"/>
              <a:t>calculations modeled </a:t>
            </a:r>
            <a:r>
              <a:rPr lang="en-US" dirty="0"/>
              <a:t>in a </a:t>
            </a:r>
            <a:r>
              <a:rPr lang="en-US" dirty="0" smtClean="0"/>
              <a:t>function</a:t>
            </a:r>
          </a:p>
          <a:p>
            <a:pPr lvl="1">
              <a:lnSpc>
                <a:spcPct val="150000"/>
              </a:lnSpc>
            </a:pPr>
            <a:r>
              <a:rPr lang="en-US" dirty="0" smtClean="0"/>
              <a:t>User-defined Function (UDF)</a:t>
            </a:r>
          </a:p>
          <a:p>
            <a:pPr>
              <a:lnSpc>
                <a:spcPct val="150000"/>
              </a:lnSpc>
            </a:pPr>
            <a:r>
              <a:rPr lang="en-US" dirty="0" smtClean="0"/>
              <a:t>Calculation </a:t>
            </a:r>
            <a:r>
              <a:rPr lang="en-US" dirty="0"/>
              <a:t>is complex or time-consuming </a:t>
            </a:r>
          </a:p>
          <a:p>
            <a:pPr>
              <a:lnSpc>
                <a:spcPct val="150000"/>
              </a:lnSpc>
            </a:pPr>
            <a:r>
              <a:rPr lang="en-US" dirty="0" smtClean="0"/>
              <a:t>Calculation is independent </a:t>
            </a:r>
            <a:r>
              <a:rPr lang="en-US" dirty="0"/>
              <a:t>of other </a:t>
            </a:r>
            <a:r>
              <a:rPr lang="en-US" dirty="0" smtClean="0"/>
              <a:t>cells</a:t>
            </a:r>
          </a:p>
          <a:p>
            <a:pPr>
              <a:lnSpc>
                <a:spcPct val="150000"/>
              </a:lnSpc>
            </a:pPr>
            <a:r>
              <a:rPr lang="en-US" dirty="0" smtClean="0"/>
              <a:t>The </a:t>
            </a:r>
            <a:r>
              <a:rPr lang="en-US" dirty="0"/>
              <a:t>function changes infrequently</a:t>
            </a:r>
          </a:p>
          <a:p>
            <a:pPr>
              <a:lnSpc>
                <a:spcPct val="150000"/>
              </a:lnSpc>
            </a:pPr>
            <a:endParaRPr lang="en-US" dirty="0"/>
          </a:p>
          <a:p>
            <a:endParaRPr lang="en-US" dirty="0"/>
          </a:p>
          <a:p>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6633FBF-7F59-42E5-8B9E-08E2619327B2}"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57</a:t>
            </a:fld>
            <a:endParaRPr lang="en-CA" dirty="0"/>
          </a:p>
        </p:txBody>
      </p:sp>
    </p:spTree>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UDF Illustration</a:t>
            </a:r>
            <a:endParaRPr lang="en-US" dirty="0"/>
          </a:p>
        </p:txBody>
      </p:sp>
      <p:sp>
        <p:nvSpPr>
          <p:cNvPr id="3" name="Content Placeholder 2"/>
          <p:cNvSpPr>
            <a:spLocks noGrp="1"/>
          </p:cNvSpPr>
          <p:nvPr>
            <p:ph idx="1"/>
          </p:nvPr>
        </p:nvSpPr>
        <p:spPr>
          <a:xfrm>
            <a:off x="507874" y="989013"/>
            <a:ext cx="11172958" cy="387798"/>
          </a:xfrm>
        </p:spPr>
        <p:txBody>
          <a:bodyPr/>
          <a:lstStyle/>
          <a:p>
            <a:r>
              <a:rPr lang="en-US" sz="2800" dirty="0" smtClean="0"/>
              <a:t>Function is self-contained, e.g. no workbook callbacks</a:t>
            </a:r>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2EA045E6-4502-4C15-ADCE-D36BC0625620}"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58</a:t>
            </a:fld>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919" y="2057415"/>
            <a:ext cx="7398341" cy="410807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064" t="16693" r="9897" b="64228"/>
          <a:stretch/>
        </p:blipFill>
        <p:spPr>
          <a:xfrm>
            <a:off x="1494548" y="2672373"/>
            <a:ext cx="9378218" cy="1439078"/>
          </a:xfrm>
          <a:prstGeom prst="rect">
            <a:avLst/>
          </a:prstGeom>
          <a:ln w="19050">
            <a:solidFill>
              <a:schemeClr val="tx1"/>
            </a:solidFill>
          </a:ln>
          <a:effectLst>
            <a:outerShdw blurRad="292100" dist="139700" dir="2700000" algn="tl" rotWithShape="0">
              <a:srgbClr val="333333">
                <a:alpha val="65000"/>
              </a:srgbClr>
            </a:outerShdw>
          </a:effectLst>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7313295" y="3200400"/>
            <a:ext cx="4164515" cy="3276600"/>
          </a:xfrm>
          <a:prstGeom prst="roundRect">
            <a:avLst>
              <a:gd name="adj" fmla="val 9033"/>
            </a:avLst>
          </a:prstGeom>
          <a:solidFill>
            <a:schemeClr val="tx2">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sz="2000" dirty="0">
              <a:solidFill>
                <a:schemeClr val="bg1"/>
              </a:solidFill>
            </a:endParaRPr>
          </a:p>
        </p:txBody>
      </p:sp>
      <p:sp>
        <p:nvSpPr>
          <p:cNvPr id="38" name="Rounded Rectangle 37"/>
          <p:cNvSpPr/>
          <p:nvPr/>
        </p:nvSpPr>
        <p:spPr bwMode="auto">
          <a:xfrm>
            <a:off x="7110148" y="3048000"/>
            <a:ext cx="4164515" cy="3276600"/>
          </a:xfrm>
          <a:prstGeom prst="roundRect">
            <a:avLst>
              <a:gd name="adj" fmla="val 9033"/>
            </a:avLst>
          </a:prstGeom>
          <a:solidFill>
            <a:schemeClr val="tx2">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sz="2000" dirty="0">
              <a:solidFill>
                <a:schemeClr val="bg1"/>
              </a:solidFill>
            </a:endParaRPr>
          </a:p>
        </p:txBody>
      </p:sp>
      <p:sp>
        <p:nvSpPr>
          <p:cNvPr id="2" name="Title 1"/>
          <p:cNvSpPr>
            <a:spLocks noGrp="1"/>
          </p:cNvSpPr>
          <p:nvPr>
            <p:ph type="title"/>
          </p:nvPr>
        </p:nvSpPr>
        <p:spPr>
          <a:xfrm>
            <a:off x="5829" y="21034"/>
            <a:ext cx="11173090" cy="664797"/>
          </a:xfrm>
        </p:spPr>
        <p:txBody>
          <a:bodyPr>
            <a:normAutofit fontScale="90000"/>
          </a:bodyPr>
          <a:lstStyle/>
          <a:p>
            <a:r>
              <a:rPr dirty="0" smtClean="0"/>
              <a:t>UDF Offload Architecture</a:t>
            </a:r>
            <a:endParaRPr lang="en-US" dirty="0">
              <a:gradFill>
                <a:gsLst>
                  <a:gs pos="50000">
                    <a:schemeClr val="tx2"/>
                  </a:gs>
                  <a:gs pos="100000">
                    <a:schemeClr val="tx2"/>
                  </a:gs>
                </a:gsLst>
                <a:lin ang="5400000" scaled="0"/>
              </a:gradFill>
            </a:endParaRPr>
          </a:p>
        </p:txBody>
      </p:sp>
      <p:sp>
        <p:nvSpPr>
          <p:cNvPr id="4" name="Rounded Rectangle 3"/>
          <p:cNvSpPr/>
          <p:nvPr/>
        </p:nvSpPr>
        <p:spPr bwMode="auto">
          <a:xfrm>
            <a:off x="507868" y="1905000"/>
            <a:ext cx="4164515" cy="3886200"/>
          </a:xfrm>
          <a:prstGeom prst="roundRect">
            <a:avLst>
              <a:gd name="adj" fmla="val 9033"/>
            </a:avLst>
          </a:prstGeom>
          <a:solidFill>
            <a:schemeClr val="tx2">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sz="2000" dirty="0" smtClean="0">
              <a:solidFill>
                <a:schemeClr val="bg1"/>
              </a:solidFill>
            </a:endParaRPr>
          </a:p>
        </p:txBody>
      </p:sp>
      <p:sp>
        <p:nvSpPr>
          <p:cNvPr id="5" name="TextBox 4"/>
          <p:cNvSpPr txBox="1"/>
          <p:nvPr/>
        </p:nvSpPr>
        <p:spPr>
          <a:xfrm>
            <a:off x="1625177" y="1978223"/>
            <a:ext cx="1465466" cy="369332"/>
          </a:xfrm>
          <a:prstGeom prst="rect">
            <a:avLst/>
          </a:prstGeom>
          <a:noFill/>
        </p:spPr>
        <p:txBody>
          <a:bodyPr wrap="none" lIns="0" tIns="0" rIns="0" bIns="0" rtlCol="0">
            <a:spAutoFit/>
          </a:bodyPr>
          <a:lstStyle/>
          <a:p>
            <a:r>
              <a:rPr lang="en-US" sz="2400" dirty="0" smtClean="0"/>
              <a:t>Client Node</a:t>
            </a:r>
          </a:p>
        </p:txBody>
      </p:sp>
      <p:sp>
        <p:nvSpPr>
          <p:cNvPr id="6" name="Rectangle 5"/>
          <p:cNvSpPr/>
          <p:nvPr/>
        </p:nvSpPr>
        <p:spPr bwMode="auto">
          <a:xfrm>
            <a:off x="1726750" y="2667000"/>
            <a:ext cx="1726750" cy="762000"/>
          </a:xfrm>
          <a:prstGeom prst="rect">
            <a:avLst/>
          </a:prstGeom>
          <a:solidFill>
            <a:schemeClr val="accent3">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Excel 2010</a:t>
            </a:r>
          </a:p>
        </p:txBody>
      </p:sp>
      <p:sp>
        <p:nvSpPr>
          <p:cNvPr id="7" name="Rectangle 6"/>
          <p:cNvSpPr/>
          <p:nvPr/>
        </p:nvSpPr>
        <p:spPr bwMode="auto">
          <a:xfrm>
            <a:off x="812588" y="4114800"/>
            <a:ext cx="1422030" cy="1295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MyUDF.XLL</a:t>
            </a:r>
          </a:p>
        </p:txBody>
      </p:sp>
      <p:sp>
        <p:nvSpPr>
          <p:cNvPr id="8" name="Rectangle 7"/>
          <p:cNvSpPr/>
          <p:nvPr/>
        </p:nvSpPr>
        <p:spPr bwMode="auto">
          <a:xfrm>
            <a:off x="2640912" y="4114800"/>
            <a:ext cx="1828324" cy="1295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UDF</a:t>
            </a:r>
          </a:p>
          <a:p>
            <a:pPr algn="ctr" defTabSz="914099"/>
            <a:r>
              <a:rPr lang="en-US" sz="2000" dirty="0" smtClean="0">
                <a:solidFill>
                  <a:schemeClr val="tx1"/>
                </a:solidFill>
              </a:rPr>
              <a:t>Connector</a:t>
            </a:r>
          </a:p>
        </p:txBody>
      </p:sp>
      <p:cxnSp>
        <p:nvCxnSpPr>
          <p:cNvPr id="10" name="Elbow Connector 9"/>
          <p:cNvCxnSpPr>
            <a:endCxn id="8" idx="0"/>
          </p:cNvCxnSpPr>
          <p:nvPr/>
        </p:nvCxnSpPr>
        <p:spPr>
          <a:xfrm rot="16200000" flipH="1">
            <a:off x="2907453" y="3467180"/>
            <a:ext cx="685800" cy="609441"/>
          </a:xfrm>
          <a:prstGeom prst="bentConnector3">
            <a:avLst>
              <a:gd name="adj1" fmla="val 5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5400000">
            <a:off x="1536211" y="3416393"/>
            <a:ext cx="685800" cy="711015"/>
          </a:xfrm>
          <a:prstGeom prst="bentConnector3">
            <a:avLst>
              <a:gd name="adj1" fmla="val 5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6907001" y="990600"/>
            <a:ext cx="4164515" cy="1600200"/>
          </a:xfrm>
          <a:prstGeom prst="roundRect">
            <a:avLst>
              <a:gd name="adj" fmla="val 9033"/>
            </a:avLst>
          </a:prstGeom>
          <a:solidFill>
            <a:schemeClr val="tx2">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sz="2000" dirty="0">
              <a:solidFill>
                <a:schemeClr val="bg1"/>
              </a:solidFill>
            </a:endParaRPr>
          </a:p>
        </p:txBody>
      </p:sp>
      <p:sp>
        <p:nvSpPr>
          <p:cNvPr id="20" name="TextBox 19"/>
          <p:cNvSpPr txBox="1"/>
          <p:nvPr/>
        </p:nvSpPr>
        <p:spPr>
          <a:xfrm>
            <a:off x="7865034" y="1078468"/>
            <a:ext cx="1567289" cy="369332"/>
          </a:xfrm>
          <a:prstGeom prst="rect">
            <a:avLst/>
          </a:prstGeom>
          <a:noFill/>
        </p:spPr>
        <p:txBody>
          <a:bodyPr wrap="none" lIns="0" tIns="0" rIns="0" bIns="0" rtlCol="0">
            <a:spAutoFit/>
          </a:bodyPr>
          <a:lstStyle>
            <a:lvl1pPr>
              <a:defRPr sz="2400"/>
            </a:lvl1pPr>
          </a:lstStyle>
          <a:p>
            <a:r>
              <a:rPr lang="en-US" dirty="0"/>
              <a:t>Broker Node</a:t>
            </a:r>
          </a:p>
        </p:txBody>
      </p:sp>
      <p:sp>
        <p:nvSpPr>
          <p:cNvPr id="21" name="Rectangle 20"/>
          <p:cNvSpPr/>
          <p:nvPr/>
        </p:nvSpPr>
        <p:spPr bwMode="auto">
          <a:xfrm>
            <a:off x="8125883" y="1524000"/>
            <a:ext cx="172675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HPC</a:t>
            </a:r>
          </a:p>
          <a:p>
            <a:pPr algn="ctr" defTabSz="914099"/>
            <a:r>
              <a:rPr lang="en-US" sz="2000" dirty="0" smtClean="0">
                <a:solidFill>
                  <a:schemeClr val="tx1"/>
                </a:solidFill>
              </a:rPr>
              <a:t>Broker</a:t>
            </a:r>
          </a:p>
        </p:txBody>
      </p:sp>
      <p:sp>
        <p:nvSpPr>
          <p:cNvPr id="26" name="Rounded Rectangle 25"/>
          <p:cNvSpPr/>
          <p:nvPr/>
        </p:nvSpPr>
        <p:spPr bwMode="auto">
          <a:xfrm>
            <a:off x="6907001" y="2895600"/>
            <a:ext cx="4164515" cy="3276600"/>
          </a:xfrm>
          <a:prstGeom prst="roundRect">
            <a:avLst>
              <a:gd name="adj" fmla="val 9033"/>
            </a:avLst>
          </a:prstGeom>
          <a:solidFill>
            <a:schemeClr val="tx2">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sz="2000" dirty="0">
              <a:solidFill>
                <a:schemeClr val="bg1"/>
              </a:solidFill>
            </a:endParaRPr>
          </a:p>
        </p:txBody>
      </p:sp>
      <p:sp>
        <p:nvSpPr>
          <p:cNvPr id="27" name="TextBox 26"/>
          <p:cNvSpPr txBox="1"/>
          <p:nvPr/>
        </p:nvSpPr>
        <p:spPr>
          <a:xfrm>
            <a:off x="7648946" y="2983468"/>
            <a:ext cx="1881797" cy="369332"/>
          </a:xfrm>
          <a:prstGeom prst="rect">
            <a:avLst/>
          </a:prstGeom>
          <a:noFill/>
        </p:spPr>
        <p:txBody>
          <a:bodyPr wrap="none" lIns="0" tIns="0" rIns="0" bIns="0" rtlCol="0">
            <a:spAutoFit/>
          </a:bodyPr>
          <a:lstStyle/>
          <a:p>
            <a:r>
              <a:rPr lang="en-US" sz="2400" dirty="0"/>
              <a:t>Compute</a:t>
            </a:r>
            <a:r>
              <a:rPr lang="en-US" sz="2000" dirty="0" smtClean="0">
                <a:solidFill>
                  <a:schemeClr val="bg1"/>
                </a:solidFill>
              </a:rPr>
              <a:t> </a:t>
            </a:r>
            <a:r>
              <a:rPr lang="en-US" sz="2400" dirty="0"/>
              <a:t>Node</a:t>
            </a:r>
          </a:p>
        </p:txBody>
      </p:sp>
      <p:sp>
        <p:nvSpPr>
          <p:cNvPr id="28" name="Rectangle 27"/>
          <p:cNvSpPr/>
          <p:nvPr/>
        </p:nvSpPr>
        <p:spPr bwMode="auto">
          <a:xfrm>
            <a:off x="8024310" y="3581400"/>
            <a:ext cx="172675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UDF Container</a:t>
            </a:r>
          </a:p>
        </p:txBody>
      </p:sp>
      <p:sp>
        <p:nvSpPr>
          <p:cNvPr id="29" name="Rectangle 28"/>
          <p:cNvSpPr/>
          <p:nvPr/>
        </p:nvSpPr>
        <p:spPr bwMode="auto">
          <a:xfrm>
            <a:off x="8176670" y="4648200"/>
            <a:ext cx="1422030" cy="1295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MyUDF.XLL</a:t>
            </a:r>
          </a:p>
        </p:txBody>
      </p:sp>
      <p:cxnSp>
        <p:nvCxnSpPr>
          <p:cNvPr id="32" name="Elbow Connector 31"/>
          <p:cNvCxnSpPr>
            <a:stCxn id="28" idx="2"/>
            <a:endCxn id="29" idx="0"/>
          </p:cNvCxnSpPr>
          <p:nvPr/>
        </p:nvCxnSpPr>
        <p:spPr>
          <a:xfrm rot="5400000">
            <a:off x="8735285" y="4495536"/>
            <a:ext cx="304800" cy="2117"/>
          </a:xfrm>
          <a:prstGeom prst="bentConnector3">
            <a:avLst>
              <a:gd name="adj1" fmla="val 5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8735325" y="1905000"/>
            <a:ext cx="2336191" cy="2133600"/>
          </a:xfrm>
          <a:prstGeom prst="arc">
            <a:avLst>
              <a:gd name="adj1" fmla="val 16054831"/>
              <a:gd name="adj2" fmla="val 5798523"/>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hape 35"/>
          <p:cNvCxnSpPr>
            <a:stCxn id="8" idx="3"/>
            <a:endCxn id="21" idx="1"/>
          </p:cNvCxnSpPr>
          <p:nvPr/>
        </p:nvCxnSpPr>
        <p:spPr>
          <a:xfrm flipV="1">
            <a:off x="4469236" y="1905000"/>
            <a:ext cx="3656648" cy="2857500"/>
          </a:xfrm>
          <a:prstGeom prst="bentConnector3">
            <a:avLst>
              <a:gd name="adj1" fmla="val 5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 descr="C:\Users\audreys\Desktop\Icon_Excel10_33x3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646" y="3106799"/>
            <a:ext cx="623952" cy="453902"/>
          </a:xfrm>
          <a:prstGeom prst="rect">
            <a:avLst/>
          </a:prstGeom>
          <a:noFill/>
          <a:extLst/>
        </p:spPr>
      </p:pic>
    </p:spTree>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solidFill>
                <a:schemeClr val="bg2"/>
              </a:solidFill>
            </a:endParaRPr>
          </a:p>
        </p:txBody>
      </p:sp>
      <p:sp>
        <p:nvSpPr>
          <p:cNvPr id="5" name="Content Placeholder 4"/>
          <p:cNvSpPr>
            <a:spLocks noGrp="1"/>
          </p:cNvSpPr>
          <p:nvPr>
            <p:ph idx="1"/>
          </p:nvPr>
        </p:nvSpPr>
        <p:spPr/>
        <p:txBody>
          <a:bodyPr/>
          <a:lstStyle/>
          <a:p>
            <a:r>
              <a:rPr lang="en-US" dirty="0" smtClean="0"/>
              <a:t>Product evolution</a:t>
            </a:r>
          </a:p>
          <a:p>
            <a:r>
              <a:rPr lang="en-US" dirty="0" smtClean="0"/>
              <a:t>What we’ve heard from customers </a:t>
            </a:r>
          </a:p>
          <a:p>
            <a:r>
              <a:rPr lang="en-US" dirty="0" smtClean="0"/>
              <a:t>Capabilities of R2</a:t>
            </a:r>
          </a:p>
          <a:p>
            <a:r>
              <a:rPr lang="en-US" dirty="0" smtClean="0"/>
              <a:t>Release roadmap</a:t>
            </a:r>
            <a:endParaRPr lang="en-US" dirty="0"/>
          </a:p>
        </p:txBody>
      </p:sp>
      <p:graphicFrame>
        <p:nvGraphicFramePr>
          <p:cNvPr id="6" name="Diagram 5"/>
          <p:cNvGraphicFramePr/>
          <p:nvPr>
            <p:extLst/>
          </p:nvPr>
        </p:nvGraphicFramePr>
        <p:xfrm>
          <a:off x="581120" y="3029113"/>
          <a:ext cx="11026585" cy="376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lus 1"/>
          <p:cNvSpPr/>
          <p:nvPr/>
        </p:nvSpPr>
        <p:spPr bwMode="auto">
          <a:xfrm>
            <a:off x="3933244" y="4791935"/>
            <a:ext cx="489659" cy="434196"/>
          </a:xfrm>
          <a:prstGeom prst="mathPlus">
            <a:avLst/>
          </a:prstGeom>
          <a:gradFill flip="none" rotWithShape="1">
            <a:gsLst>
              <a:gs pos="0">
                <a:schemeClr val="accent3"/>
              </a:gs>
              <a:gs pos="86000">
                <a:schemeClr val="accent4"/>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121879" tIns="60939" rIns="121879" bIns="60939" numCol="1" rtlCol="0" anchor="ctr" anchorCtr="0" compatLnSpc="1">
            <a:prstTxWarp prst="textNoShape">
              <a:avLst/>
            </a:prstTxWarp>
          </a:bodyPr>
          <a:lstStyle/>
          <a:p>
            <a:pPr algn="ctr" defTabSz="1218433"/>
            <a:endParaRPr lang="en-US" dirty="0" smtClean="0">
              <a:solidFill>
                <a:schemeClr val="bg1">
                  <a:alpha val="99000"/>
                </a:schemeClr>
              </a:solidFill>
            </a:endParaRPr>
          </a:p>
        </p:txBody>
      </p:sp>
      <p:sp>
        <p:nvSpPr>
          <p:cNvPr id="3" name="Equal 2"/>
          <p:cNvSpPr/>
          <p:nvPr/>
        </p:nvSpPr>
        <p:spPr bwMode="auto">
          <a:xfrm>
            <a:off x="7830059" y="4791935"/>
            <a:ext cx="406294" cy="357996"/>
          </a:xfrm>
          <a:prstGeom prst="mathEqual">
            <a:avLst/>
          </a:prstGeom>
          <a:gradFill flip="none" rotWithShape="1">
            <a:gsLst>
              <a:gs pos="0">
                <a:schemeClr val="accent3"/>
              </a:gs>
              <a:gs pos="86000">
                <a:schemeClr val="accent4"/>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121879" tIns="60939" rIns="121879" bIns="60939" numCol="1" rtlCol="0" anchor="ctr" anchorCtr="0" compatLnSpc="1">
            <a:prstTxWarp prst="textNoShape">
              <a:avLst/>
            </a:prstTxWarp>
          </a:bodyPr>
          <a:lstStyle/>
          <a:p>
            <a:pPr algn="ctr" defTabSz="1218433"/>
            <a:endParaRPr lang="en-US" dirty="0" smtClean="0">
              <a:solidFill>
                <a:schemeClr val="bg1">
                  <a:alpha val="99000"/>
                </a:schemeClr>
              </a:solidFill>
            </a:endParaRPr>
          </a:p>
        </p:txBody>
      </p:sp>
    </p:spTree>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2212" y="832304"/>
            <a:ext cx="9351436" cy="5720896"/>
          </a:xfrm>
          <a:prstGeom prst="rect">
            <a:avLst/>
          </a:prstGeom>
          <a:noFill/>
          <a:ln>
            <a:noFill/>
          </a:ln>
          <a:effectLst/>
          <a:extLst/>
        </p:spPr>
      </p:pic>
      <p:sp>
        <p:nvSpPr>
          <p:cNvPr id="4" name="Oval 3"/>
          <p:cNvSpPr/>
          <p:nvPr/>
        </p:nvSpPr>
        <p:spPr>
          <a:xfrm>
            <a:off x="1218935" y="2240293"/>
            <a:ext cx="1828304" cy="3657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7239" y="4887651"/>
            <a:ext cx="7069443" cy="4615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The Release Candidate</a:t>
            </a:r>
            <a:endParaRPr lang="en-US" dirty="0"/>
          </a:p>
        </p:txBody>
      </p:sp>
      <p:sp>
        <p:nvSpPr>
          <p:cNvPr id="3" name="Content Placeholder 2"/>
          <p:cNvSpPr>
            <a:spLocks noGrp="1"/>
          </p:cNvSpPr>
          <p:nvPr>
            <p:ph idx="1"/>
          </p:nvPr>
        </p:nvSpPr>
        <p:spPr>
          <a:xfrm>
            <a:off x="507874" y="989013"/>
            <a:ext cx="11172958" cy="512448"/>
          </a:xfrm>
        </p:spPr>
        <p:txBody>
          <a:bodyPr/>
          <a:lstStyle/>
          <a:p>
            <a:r>
              <a:rPr lang="en-US" dirty="0" smtClean="0"/>
              <a:t>Status Window</a:t>
            </a: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6633FBF-7F59-42E5-8B9E-08E2619327B2}"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61</a:t>
            </a:fld>
            <a:endParaRPr lang="en-CA"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900" y="1947135"/>
            <a:ext cx="8031464" cy="4432731"/>
          </a:xfrm>
          <a:prstGeom prst="rect">
            <a:avLst/>
          </a:prstGeom>
          <a:noFill/>
          <a:ln>
            <a:noFill/>
          </a:ln>
          <a:effectLst/>
          <a:extLst/>
        </p:spPr>
      </p:pic>
      <p:sp>
        <p:nvSpPr>
          <p:cNvPr id="6" name="Oval 5"/>
          <p:cNvSpPr/>
          <p:nvPr/>
        </p:nvSpPr>
        <p:spPr>
          <a:xfrm>
            <a:off x="2437806" y="5349220"/>
            <a:ext cx="2803399" cy="45719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The Release Candidate</a:t>
            </a:r>
            <a:endParaRPr lang="en-US" dirty="0"/>
          </a:p>
        </p:txBody>
      </p:sp>
      <p:sp>
        <p:nvSpPr>
          <p:cNvPr id="3" name="Content Placeholder 2"/>
          <p:cNvSpPr>
            <a:spLocks noGrp="1"/>
          </p:cNvSpPr>
          <p:nvPr>
            <p:ph idx="1"/>
          </p:nvPr>
        </p:nvSpPr>
        <p:spPr>
          <a:xfrm>
            <a:off x="507874" y="989013"/>
            <a:ext cx="11172958" cy="512448"/>
          </a:xfrm>
        </p:spPr>
        <p:txBody>
          <a:bodyPr/>
          <a:lstStyle/>
          <a:p>
            <a:r>
              <a:rPr lang="en-US" dirty="0" smtClean="0"/>
              <a:t>Status Window</a:t>
            </a: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6633FBF-7F59-42E5-8B9E-08E2619327B2}"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62</a:t>
            </a:fld>
            <a:endParaRPr lang="en-CA"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376" y="2319339"/>
            <a:ext cx="6234076" cy="2219325"/>
          </a:xfrm>
          <a:prstGeom prst="rect">
            <a:avLst/>
          </a:prstGeom>
          <a:noFill/>
          <a:ln>
            <a:noFill/>
          </a:ln>
          <a:effectLst/>
          <a:extLst/>
        </p:spPr>
      </p:pic>
    </p:spTree>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609441" y="1646238"/>
            <a:ext cx="10969943" cy="5135563"/>
          </a:xfrm>
        </p:spPr>
        <p:txBody>
          <a:bodyPr>
            <a:normAutofit fontScale="92500" lnSpcReduction="20000"/>
          </a:bodyPr>
          <a:lstStyle/>
          <a:p>
            <a:r>
              <a:rPr lang="en-US" dirty="0" smtClean="0"/>
              <a:t>Use Excel SDK to develop “myudf.xll”</a:t>
            </a:r>
          </a:p>
          <a:p>
            <a:r>
              <a:rPr lang="en-US" dirty="0" smtClean="0"/>
              <a:t>Asynchronous C++ API</a:t>
            </a:r>
          </a:p>
          <a:p>
            <a:r>
              <a:rPr lang="en-US" dirty="0" smtClean="0"/>
              <a:t>Limitations on the API</a:t>
            </a:r>
          </a:p>
          <a:p>
            <a:pPr lvl="1"/>
            <a:r>
              <a:rPr lang="en-US" dirty="0" smtClean="0"/>
              <a:t>Can’t call back into the worksheet</a:t>
            </a:r>
          </a:p>
          <a:p>
            <a:pPr lvl="1"/>
            <a:r>
              <a:rPr lang="en-US" dirty="0" smtClean="0"/>
              <a:t>Parameters are call by value</a:t>
            </a:r>
          </a:p>
          <a:p>
            <a:pPr lvl="1"/>
            <a:r>
              <a:rPr lang="en-US" dirty="0" smtClean="0"/>
              <a:t>Excel standard data type: XLOPER12</a:t>
            </a:r>
          </a:p>
          <a:p>
            <a:pPr lvl="1"/>
            <a:r>
              <a:rPr lang="en-US" dirty="0" smtClean="0"/>
              <a:t>Asynchronous functions</a:t>
            </a:r>
          </a:p>
          <a:p>
            <a:r>
              <a:rPr lang="en-US" dirty="0" smtClean="0"/>
              <a:t>Mark .</a:t>
            </a:r>
            <a:r>
              <a:rPr lang="en-US" dirty="0" err="1" smtClean="0"/>
              <a:t>xll</a:t>
            </a:r>
            <a:r>
              <a:rPr lang="en-US" dirty="0" smtClean="0"/>
              <a:t> as “cluster safe” (similar to thread safe)</a:t>
            </a:r>
          </a:p>
          <a:p>
            <a:pPr lvl="1"/>
            <a:r>
              <a:rPr lang="en-US" dirty="0" smtClean="0"/>
              <a:t>Add a “&amp;” to parameters in the registration function in the .</a:t>
            </a:r>
            <a:r>
              <a:rPr lang="en-US" dirty="0" err="1" smtClean="0"/>
              <a:t>xll</a:t>
            </a:r>
            <a:r>
              <a:rPr lang="en-US" dirty="0" smtClean="0"/>
              <a:t> in </a:t>
            </a:r>
            <a:r>
              <a:rPr lang="en-US" dirty="0" err="1" smtClean="0"/>
              <a:t>xlfRegister</a:t>
            </a:r>
            <a:r>
              <a:rPr lang="en-US" dirty="0" smtClean="0"/>
              <a:t>() </a:t>
            </a:r>
          </a:p>
          <a:p>
            <a:pPr>
              <a:buNone/>
            </a:pPr>
            <a:r>
              <a:rPr lang="en-US" dirty="0" smtClean="0"/>
              <a:t/>
            </a:r>
            <a:br>
              <a:rPr lang="en-US" dirty="0" smtClean="0"/>
            </a:br>
            <a:endParaRPr lang="en-US" dirty="0" smtClean="0"/>
          </a:p>
        </p:txBody>
      </p:sp>
    </p:spTree>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36" y="228600"/>
            <a:ext cx="11173090" cy="1107996"/>
          </a:xfrm>
        </p:spPr>
        <p:txBody>
          <a:bodyPr/>
          <a:lstStyle/>
          <a:p>
            <a:r>
              <a:rPr lang="en-US" dirty="0"/>
              <a:t>Cluster-Enabled </a:t>
            </a:r>
            <a:r>
              <a:rPr lang="en-US" dirty="0" smtClean="0"/>
              <a:t>UDFs </a:t>
            </a:r>
            <a:r>
              <a:rPr lang="en-US" sz="2400" dirty="0"/>
              <a:t>Strengths &amp; Weaknesses</a:t>
            </a:r>
            <a:r>
              <a:rPr lang="en-US" dirty="0"/>
              <a:t/>
            </a:r>
            <a:br>
              <a:rPr lang="en-US" dirty="0"/>
            </a:b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43DB991-C53D-47FF-94D5-E1FC94C97BCE}"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64</a:t>
            </a:fld>
            <a:endParaRPr lang="en-CA" dirty="0"/>
          </a:p>
        </p:txBody>
      </p:sp>
      <p:sp>
        <p:nvSpPr>
          <p:cNvPr id="7" name="Content Placeholder 2"/>
          <p:cNvSpPr txBox="1">
            <a:spLocks/>
          </p:cNvSpPr>
          <p:nvPr/>
        </p:nvSpPr>
        <p:spPr bwMode="auto">
          <a:xfrm>
            <a:off x="487615" y="1325904"/>
            <a:ext cx="5606858" cy="3931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2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lnSpc>
                <a:spcPct val="90000"/>
              </a:lnSpc>
              <a:spcBef>
                <a:spcPts val="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lnSpc>
                <a:spcPct val="90000"/>
              </a:lnSpc>
              <a:spcBef>
                <a:spcPts val="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t>Strengths</a:t>
            </a:r>
          </a:p>
          <a:p>
            <a:endParaRPr lang="en-US" sz="2800" dirty="0" smtClean="0"/>
          </a:p>
          <a:p>
            <a:r>
              <a:rPr lang="en-US" sz="2800" dirty="0" smtClean="0"/>
              <a:t>Parallelizable calculations</a:t>
            </a:r>
          </a:p>
          <a:p>
            <a:r>
              <a:rPr lang="en-US" sz="2800" dirty="0" smtClean="0"/>
              <a:t>Improved performance</a:t>
            </a:r>
          </a:p>
          <a:p>
            <a:r>
              <a:rPr lang="en-US" sz="2800" dirty="0" smtClean="0"/>
              <a:t>Enable/disable cluster use</a:t>
            </a:r>
          </a:p>
          <a:p>
            <a:r>
              <a:rPr lang="en-US" sz="2800" dirty="0" smtClean="0"/>
              <a:t>Re-use existing UDFs</a:t>
            </a:r>
          </a:p>
          <a:p>
            <a:pPr marL="0" indent="0">
              <a:buFont typeface="Arial" charset="0"/>
              <a:buNone/>
            </a:pPr>
            <a:endParaRPr lang="en-US" dirty="0"/>
          </a:p>
        </p:txBody>
      </p:sp>
      <p:sp>
        <p:nvSpPr>
          <p:cNvPr id="8" name="Content Placeholder 2"/>
          <p:cNvSpPr txBox="1">
            <a:spLocks/>
          </p:cNvSpPr>
          <p:nvPr/>
        </p:nvSpPr>
        <p:spPr bwMode="auto">
          <a:xfrm>
            <a:off x="6297620" y="1325904"/>
            <a:ext cx="5484971" cy="3931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2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lnSpc>
                <a:spcPct val="90000"/>
              </a:lnSpc>
              <a:spcBef>
                <a:spcPts val="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lnSpc>
                <a:spcPct val="90000"/>
              </a:lnSpc>
              <a:spcBef>
                <a:spcPts val="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t>Weaknesses</a:t>
            </a:r>
          </a:p>
          <a:p>
            <a:endParaRPr lang="en-US" sz="2800" dirty="0" smtClean="0"/>
          </a:p>
          <a:p>
            <a:r>
              <a:rPr lang="en-US" sz="2800" dirty="0" smtClean="0"/>
              <a:t>Limitations on functions: subset of Excel API</a:t>
            </a:r>
          </a:p>
          <a:p>
            <a:r>
              <a:rPr lang="en-US" sz="2800" dirty="0" smtClean="0"/>
              <a:t>Cluster overhead</a:t>
            </a:r>
          </a:p>
          <a:p>
            <a:r>
              <a:rPr lang="en-US" sz="2800" dirty="0" smtClean="0"/>
              <a:t>Requires recompilation</a:t>
            </a:r>
          </a:p>
          <a:p>
            <a:r>
              <a:rPr lang="en-US" sz="2800" dirty="0" smtClean="0"/>
              <a:t>Develop in C/C++</a:t>
            </a:r>
          </a:p>
          <a:p>
            <a:r>
              <a:rPr lang="en-US" sz="2800" dirty="0" smtClean="0"/>
              <a:t>Limitation processing 10’s of thousands of quick running UDFs </a:t>
            </a:r>
            <a:endParaRPr lang="en-US" sz="2800" dirty="0"/>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Workbook Offloading</a:t>
            </a:r>
            <a:endParaRPr lang="en-US" dirty="0"/>
          </a:p>
        </p:txBody>
      </p:sp>
      <p:sp>
        <p:nvSpPr>
          <p:cNvPr id="3" name="Content Placeholder 2"/>
          <p:cNvSpPr>
            <a:spLocks noGrp="1"/>
          </p:cNvSpPr>
          <p:nvPr>
            <p:ph idx="1"/>
          </p:nvPr>
        </p:nvSpPr>
        <p:spPr>
          <a:xfrm>
            <a:off x="507874" y="989013"/>
            <a:ext cx="11172958" cy="3017749"/>
          </a:xfrm>
        </p:spPr>
        <p:txBody>
          <a:bodyPr/>
          <a:lstStyle/>
          <a:p>
            <a:pPr marL="0" indent="0">
              <a:buNone/>
            </a:pPr>
            <a:endParaRPr lang="en-US" dirty="0"/>
          </a:p>
          <a:p>
            <a:r>
              <a:rPr lang="en-US" dirty="0" smtClean="0"/>
              <a:t>Offload entire workbook to the cluster for calculation</a:t>
            </a:r>
          </a:p>
          <a:p>
            <a:endParaRPr lang="en-US" dirty="0" smtClean="0"/>
          </a:p>
          <a:p>
            <a:r>
              <a:rPr lang="en-US" dirty="0" smtClean="0"/>
              <a:t>Partition workbook calculation</a:t>
            </a:r>
          </a:p>
          <a:p>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F26563A8-C79B-43BC-A4D8-6EC6D588C5B2}"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65</a:t>
            </a:fld>
            <a:endParaRPr lang="en-CA" dirty="0"/>
          </a:p>
        </p:txBody>
      </p:sp>
    </p:spTree>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a:xfrm>
            <a:off x="609441" y="1295400"/>
            <a:ext cx="10969943" cy="4693892"/>
          </a:xfrm>
        </p:spPr>
        <p:txBody>
          <a:bodyPr>
            <a:normAutofit fontScale="85000" lnSpcReduction="20000"/>
          </a:bodyPr>
          <a:lstStyle/>
          <a:p>
            <a:r>
              <a:rPr lang="en-US" dirty="0" smtClean="0"/>
              <a:t>Great for parametric </a:t>
            </a:r>
            <a:r>
              <a:rPr lang="en-US" dirty="0"/>
              <a:t>sweep applications such as Monte Carlo simulations where data can be partitioned</a:t>
            </a:r>
          </a:p>
          <a:p>
            <a:pPr lvl="1"/>
            <a:r>
              <a:rPr lang="en-US" dirty="0" smtClean="0"/>
              <a:t>Calculations are iterative</a:t>
            </a:r>
          </a:p>
          <a:p>
            <a:pPr lvl="1"/>
            <a:endParaRPr lang="en-US" dirty="0" smtClean="0"/>
          </a:p>
          <a:p>
            <a:r>
              <a:rPr lang="en-US" dirty="0" smtClean="0"/>
              <a:t>Potential wherever </a:t>
            </a:r>
            <a:r>
              <a:rPr lang="en-US" dirty="0"/>
              <a:t>Excel is used as the calculation engine and not simply as a data collection </a:t>
            </a:r>
            <a:r>
              <a:rPr lang="en-US" dirty="0" smtClean="0"/>
              <a:t>interface</a:t>
            </a:r>
          </a:p>
          <a:p>
            <a:endParaRPr lang="en-US" dirty="0"/>
          </a:p>
          <a:p>
            <a:r>
              <a:rPr lang="en-US" dirty="0" smtClean="0"/>
              <a:t>Where calculations may be re-run frequently with minor data changes</a:t>
            </a:r>
          </a:p>
          <a:p>
            <a:endParaRPr lang="en-US" dirty="0" smtClean="0"/>
          </a:p>
          <a:p>
            <a:r>
              <a:rPr lang="en-US" dirty="0" smtClean="0"/>
              <a:t>Desire to significantly improve execution times for workbooks</a:t>
            </a:r>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8AC16C8-ADA6-4918-BA3B-529A117082FE}"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66</a:t>
            </a:fld>
            <a:endParaRPr lang="en-CA" dirty="0"/>
          </a:p>
        </p:txBody>
      </p:sp>
    </p:spTree>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36" y="228600"/>
            <a:ext cx="11173090" cy="1661993"/>
          </a:xfrm>
        </p:spPr>
        <p:txBody>
          <a:bodyPr/>
          <a:lstStyle/>
          <a:p>
            <a:r>
              <a:rPr lang="en-US" dirty="0" smtClean="0"/>
              <a:t/>
            </a:r>
            <a:br>
              <a:rPr lang="en-US" dirty="0" smtClean="0"/>
            </a:br>
            <a:r>
              <a:rPr lang="en-US" dirty="0" smtClean="0"/>
              <a:t>HPC </a:t>
            </a:r>
            <a:r>
              <a:rPr lang="en-US" dirty="0"/>
              <a:t>Workbook Calculation</a:t>
            </a:r>
            <a:br>
              <a:rPr lang="en-US" dirty="0"/>
            </a:br>
            <a:endParaRPr lang="en-US" dirty="0"/>
          </a:p>
        </p:txBody>
      </p:sp>
      <p:sp>
        <p:nvSpPr>
          <p:cNvPr id="3" name="Content Placeholder 2"/>
          <p:cNvSpPr>
            <a:spLocks noGrp="1"/>
          </p:cNvSpPr>
          <p:nvPr>
            <p:ph idx="1"/>
          </p:nvPr>
        </p:nvSpPr>
        <p:spPr>
          <a:xfrm>
            <a:off x="507874" y="989013"/>
            <a:ext cx="11172958" cy="512448"/>
          </a:xfrm>
        </p:spPr>
        <p:txBody>
          <a:bodyPr/>
          <a:lstStyle/>
          <a:p>
            <a:pPr marL="0" indent="0">
              <a:buNone/>
            </a:pP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965264C7-EBB5-4B24-9EE1-0FC3AD7E1D03}"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67</a:t>
            </a:fld>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0257" y="3063244"/>
            <a:ext cx="2681486" cy="1488948"/>
          </a:xfrm>
          <a:prstGeom prst="rect">
            <a:avLst/>
          </a:prstGeom>
        </p:spPr>
      </p:pic>
      <p:graphicFrame>
        <p:nvGraphicFramePr>
          <p:cNvPr id="8" name="Object 7"/>
          <p:cNvGraphicFramePr>
            <a:graphicFrameLocks noChangeAspect="1"/>
          </p:cNvGraphicFramePr>
          <p:nvPr>
            <p:extLst/>
          </p:nvPr>
        </p:nvGraphicFramePr>
        <p:xfrm>
          <a:off x="1448738" y="4160512"/>
          <a:ext cx="1003039" cy="941388"/>
        </p:xfrm>
        <a:graphic>
          <a:graphicData uri="http://schemas.openxmlformats.org/presentationml/2006/ole">
            <mc:AlternateContent xmlns:mc="http://schemas.openxmlformats.org/markup-compatibility/2006">
              <mc:Choice xmlns:v="urn:schemas-microsoft-com:vml" Requires="v">
                <p:oleObj spid="_x0000_s99462" name="Visio" r:id="rId5" imgW="916291" imgH="1144891" progId="Visio.Drawing.11">
                  <p:embed/>
                </p:oleObj>
              </mc:Choice>
              <mc:Fallback>
                <p:oleObj name="Visio" r:id="rId5" imgW="916291" imgH="114489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8738" y="4160512"/>
                        <a:ext cx="1003039" cy="941388"/>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nvPr>
        </p:nvGraphicFramePr>
        <p:xfrm>
          <a:off x="1850800" y="4349426"/>
          <a:ext cx="198915" cy="300037"/>
        </p:xfrm>
        <a:graphic>
          <a:graphicData uri="http://schemas.openxmlformats.org/presentationml/2006/ole">
            <mc:AlternateContent xmlns:mc="http://schemas.openxmlformats.org/markup-compatibility/2006">
              <mc:Choice xmlns:v="urn:schemas-microsoft-com:vml" Requires="v">
                <p:oleObj spid="_x0000_s99463" name="Visio" r:id="rId7" imgW="414654" imgH="834147" progId="Visio.Drawing.11">
                  <p:embed/>
                </p:oleObj>
              </mc:Choice>
              <mc:Fallback>
                <p:oleObj name="Visio" r:id="rId7" imgW="414654" imgH="83414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0800" y="4349426"/>
                        <a:ext cx="198915" cy="300037"/>
                      </a:xfrm>
                      <a:prstGeom prst="rect">
                        <a:avLst/>
                      </a:prstGeom>
                      <a:noFill/>
                      <a:ln>
                        <a:noFill/>
                      </a:ln>
                      <a:effectLst/>
                      <a:extLst/>
                    </p:spPr>
                  </p:pic>
                </p:oleObj>
              </mc:Fallback>
            </mc:AlternateContent>
          </a:graphicData>
        </a:graphic>
      </p:graphicFrame>
      <p:graphicFrame>
        <p:nvGraphicFramePr>
          <p:cNvPr id="11" name="Object 10"/>
          <p:cNvGraphicFramePr>
            <a:graphicFrameLocks noChangeAspect="1"/>
          </p:cNvGraphicFramePr>
          <p:nvPr>
            <p:extLst/>
          </p:nvPr>
        </p:nvGraphicFramePr>
        <p:xfrm>
          <a:off x="6581960" y="3361210"/>
          <a:ext cx="651764" cy="684213"/>
        </p:xfrm>
        <a:graphic>
          <a:graphicData uri="http://schemas.openxmlformats.org/presentationml/2006/ole">
            <mc:AlternateContent xmlns:mc="http://schemas.openxmlformats.org/markup-compatibility/2006">
              <mc:Choice xmlns:v="urn:schemas-microsoft-com:vml" Requires="v">
                <p:oleObj spid="_x0000_s99464" name="Visio" r:id="rId9" imgW="687758" imgH="961957" progId="Visio.Drawing.11">
                  <p:embed/>
                </p:oleObj>
              </mc:Choice>
              <mc:Fallback>
                <p:oleObj name="Visio" r:id="rId9" imgW="687758" imgH="96195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1960" y="3361210"/>
                        <a:ext cx="651764" cy="684213"/>
                      </a:xfrm>
                      <a:prstGeom prst="rect">
                        <a:avLst/>
                      </a:prstGeom>
                      <a:noFill/>
                      <a:ln>
                        <a:noFill/>
                      </a:ln>
                      <a:effectLst/>
                      <a:extLst/>
                    </p:spPr>
                  </p:pic>
                </p:oleObj>
              </mc:Fallback>
            </mc:AlternateContent>
          </a:graphicData>
        </a:graphic>
      </p:graphicFrame>
      <p:sp>
        <p:nvSpPr>
          <p:cNvPr id="12" name="Rounded Rectangle 11"/>
          <p:cNvSpPr/>
          <p:nvPr/>
        </p:nvSpPr>
        <p:spPr>
          <a:xfrm>
            <a:off x="6166946" y="2148854"/>
            <a:ext cx="4509816" cy="3108926"/>
          </a:xfrm>
          <a:prstGeom prst="roundRect">
            <a:avLst>
              <a:gd name="adj" fmla="val 7213"/>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61366" y="5257780"/>
            <a:ext cx="2864346" cy="461665"/>
          </a:xfrm>
          <a:prstGeom prst="rect">
            <a:avLst/>
          </a:prstGeom>
          <a:noFill/>
        </p:spPr>
        <p:txBody>
          <a:bodyPr wrap="square" rtlCol="0">
            <a:spAutoFit/>
          </a:bodyPr>
          <a:lstStyle/>
          <a:p>
            <a:r>
              <a:rPr lang="en-US" dirty="0" smtClean="0">
                <a:solidFill>
                  <a:schemeClr val="bg1"/>
                </a:solidFill>
                <a:latin typeface="+mn-lt"/>
              </a:rPr>
              <a:t>HPC Cluster</a:t>
            </a:r>
          </a:p>
        </p:txBody>
      </p:sp>
      <p:sp>
        <p:nvSpPr>
          <p:cNvPr id="14" name="Right Arrow 13"/>
          <p:cNvSpPr/>
          <p:nvPr/>
        </p:nvSpPr>
        <p:spPr>
          <a:xfrm>
            <a:off x="5020610" y="3646658"/>
            <a:ext cx="1340756" cy="195840"/>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nvPr>
        </p:nvGraphicFramePr>
        <p:xfrm>
          <a:off x="8166490" y="2514610"/>
          <a:ext cx="651764" cy="684212"/>
        </p:xfrm>
        <a:graphic>
          <a:graphicData uri="http://schemas.openxmlformats.org/presentationml/2006/ole">
            <mc:AlternateContent xmlns:mc="http://schemas.openxmlformats.org/markup-compatibility/2006">
              <mc:Choice xmlns:v="urn:schemas-microsoft-com:vml" Requires="v">
                <p:oleObj spid="_x0000_s99465" name="Visio" r:id="rId11" imgW="687758" imgH="961957" progId="Visio.Drawing.11">
                  <p:embed/>
                </p:oleObj>
              </mc:Choice>
              <mc:Fallback>
                <p:oleObj name="Visio" r:id="rId11" imgW="687758" imgH="96195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6490" y="2514610"/>
                        <a:ext cx="651764" cy="684212"/>
                      </a:xfrm>
                      <a:prstGeom prst="rect">
                        <a:avLst/>
                      </a:prstGeom>
                      <a:noFill/>
                      <a:ln>
                        <a:noFill/>
                      </a:ln>
                      <a:effectLst/>
                      <a:extLst/>
                    </p:spPr>
                  </p:pic>
                </p:oleObj>
              </mc:Fallback>
            </mc:AlternateContent>
          </a:graphicData>
        </a:graphic>
      </p:graphicFrame>
      <p:graphicFrame>
        <p:nvGraphicFramePr>
          <p:cNvPr id="16" name="Object 15"/>
          <p:cNvGraphicFramePr>
            <a:graphicFrameLocks noChangeAspect="1"/>
          </p:cNvGraphicFramePr>
          <p:nvPr>
            <p:extLst/>
          </p:nvPr>
        </p:nvGraphicFramePr>
        <p:xfrm>
          <a:off x="8166490" y="3361210"/>
          <a:ext cx="651764" cy="684213"/>
        </p:xfrm>
        <a:graphic>
          <a:graphicData uri="http://schemas.openxmlformats.org/presentationml/2006/ole">
            <mc:AlternateContent xmlns:mc="http://schemas.openxmlformats.org/markup-compatibility/2006">
              <mc:Choice xmlns:v="urn:schemas-microsoft-com:vml" Requires="v">
                <p:oleObj spid="_x0000_s99466" name="Visio" r:id="rId12" imgW="687758" imgH="961957" progId="Visio.Drawing.11">
                  <p:embed/>
                </p:oleObj>
              </mc:Choice>
              <mc:Fallback>
                <p:oleObj name="Visio" r:id="rId12" imgW="687758" imgH="96195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6490" y="3361210"/>
                        <a:ext cx="651764" cy="684213"/>
                      </a:xfrm>
                      <a:prstGeom prst="rect">
                        <a:avLst/>
                      </a:prstGeom>
                      <a:noFill/>
                      <a:ln>
                        <a:noFill/>
                      </a:ln>
                      <a:effectLst/>
                      <a:extLst/>
                    </p:spPr>
                  </p:pic>
                </p:oleObj>
              </mc:Fallback>
            </mc:AlternateContent>
          </a:graphicData>
        </a:graphic>
      </p:graphicFrame>
      <p:graphicFrame>
        <p:nvGraphicFramePr>
          <p:cNvPr id="17" name="Object 16"/>
          <p:cNvGraphicFramePr>
            <a:graphicFrameLocks noChangeAspect="1"/>
          </p:cNvGraphicFramePr>
          <p:nvPr>
            <p:extLst/>
          </p:nvPr>
        </p:nvGraphicFramePr>
        <p:xfrm>
          <a:off x="8166490" y="4210086"/>
          <a:ext cx="651764" cy="684213"/>
        </p:xfrm>
        <a:graphic>
          <a:graphicData uri="http://schemas.openxmlformats.org/presentationml/2006/ole">
            <mc:AlternateContent xmlns:mc="http://schemas.openxmlformats.org/markup-compatibility/2006">
              <mc:Choice xmlns:v="urn:schemas-microsoft-com:vml" Requires="v">
                <p:oleObj spid="_x0000_s99467" name="Visio" r:id="rId13" imgW="687758" imgH="961957" progId="Visio.Drawing.11">
                  <p:embed/>
                </p:oleObj>
              </mc:Choice>
              <mc:Fallback>
                <p:oleObj name="Visio" r:id="rId13" imgW="687758" imgH="96195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6490" y="4210086"/>
                        <a:ext cx="651764" cy="684213"/>
                      </a:xfrm>
                      <a:prstGeom prst="rect">
                        <a:avLst/>
                      </a:prstGeom>
                      <a:noFill/>
                      <a:ln>
                        <a:noFill/>
                      </a:ln>
                      <a:effectLst/>
                      <a:extLst/>
                    </p:spPr>
                  </p:pic>
                </p:oleObj>
              </mc:Fallback>
            </mc:AlternateContent>
          </a:graphicData>
        </a:graphic>
      </p:graphicFrame>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97812" y="2423171"/>
            <a:ext cx="1256603" cy="69775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97812" y="3279880"/>
            <a:ext cx="1256603" cy="697754"/>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97812" y="4203315"/>
            <a:ext cx="1256603" cy="697754"/>
          </a:xfrm>
          <a:prstGeom prst="rect">
            <a:avLst/>
          </a:prstGeom>
        </p:spPr>
      </p:pic>
      <p:sp>
        <p:nvSpPr>
          <p:cNvPr id="21" name="Right Arrow 20"/>
          <p:cNvSpPr/>
          <p:nvPr/>
        </p:nvSpPr>
        <p:spPr>
          <a:xfrm>
            <a:off x="7313282" y="2772048"/>
            <a:ext cx="670379" cy="178576"/>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313282" y="3614029"/>
            <a:ext cx="670379" cy="178576"/>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313282" y="4462904"/>
            <a:ext cx="670379" cy="178576"/>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C:\Users\audreys\Desktop\Icon_Excel10_33x3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44372" y="2960724"/>
            <a:ext cx="311976" cy="226951"/>
          </a:xfrm>
          <a:prstGeom prst="rect">
            <a:avLst/>
          </a:prstGeom>
          <a:noFill/>
          <a:extLst/>
        </p:spPr>
      </p:pic>
      <p:pic>
        <p:nvPicPr>
          <p:cNvPr id="25" name="Picture 2" descr="C:\Users\audreys\Desktop\Icon_Excel10_33x3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2834" y="3792606"/>
            <a:ext cx="311976" cy="226951"/>
          </a:xfrm>
          <a:prstGeom prst="rect">
            <a:avLst/>
          </a:prstGeom>
          <a:noFill/>
          <a:extLst/>
        </p:spPr>
      </p:pic>
      <p:pic>
        <p:nvPicPr>
          <p:cNvPr id="26" name="Picture 2" descr="C:\Users\audreys\Desktop\Icon_Excel10_33x3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26889" y="4674119"/>
            <a:ext cx="311976" cy="226951"/>
          </a:xfrm>
          <a:prstGeom prst="rect">
            <a:avLst/>
          </a:prstGeom>
          <a:noFill/>
          <a:extLst/>
        </p:spPr>
      </p:pic>
      <p:pic>
        <p:nvPicPr>
          <p:cNvPr id="27" name="Picture 2" descr="C:\Users\audreys\Desktop\Icon_Excel10_33x3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0258" y="4643267"/>
            <a:ext cx="311976" cy="226951"/>
          </a:xfrm>
          <a:prstGeom prst="rect">
            <a:avLst/>
          </a:prstGeom>
          <a:noFill/>
          <a:extLst/>
        </p:spPr>
      </p:pic>
    </p:spTree>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36" y="228600"/>
            <a:ext cx="11173090" cy="1661993"/>
          </a:xfrm>
        </p:spPr>
        <p:txBody>
          <a:bodyPr/>
          <a:lstStyle/>
          <a:p>
            <a:r>
              <a:rPr lang="en-US" dirty="0" smtClean="0"/>
              <a:t/>
            </a:r>
            <a:br>
              <a:rPr lang="en-US" dirty="0" smtClean="0"/>
            </a:br>
            <a:r>
              <a:rPr lang="en-US" dirty="0" smtClean="0"/>
              <a:t>Programming </a:t>
            </a:r>
            <a:r>
              <a:rPr lang="en-US" dirty="0"/>
              <a:t>Model</a:t>
            </a:r>
            <a:br>
              <a:rPr lang="en-US" dirty="0"/>
            </a:b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1139BF83-1B2D-4927-ACA0-A467E5B4A0A6}"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68</a:t>
            </a:fld>
            <a:endParaRPr lang="en-CA" dirty="0"/>
          </a:p>
        </p:txBody>
      </p:sp>
      <p:sp>
        <p:nvSpPr>
          <p:cNvPr id="24" name="Rounded Rectangle 23"/>
          <p:cNvSpPr/>
          <p:nvPr/>
        </p:nvSpPr>
        <p:spPr bwMode="auto">
          <a:xfrm>
            <a:off x="5806594" y="2993813"/>
            <a:ext cx="4571909" cy="2511122"/>
          </a:xfrm>
          <a:prstGeom prst="roundRect">
            <a:avLst>
              <a:gd name="adj" fmla="val 324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2400" dirty="0" smtClean="0">
              <a:solidFill>
                <a:schemeClr val="bg1"/>
              </a:solidFill>
            </a:endParaRPr>
          </a:p>
        </p:txBody>
      </p:sp>
      <p:sp>
        <p:nvSpPr>
          <p:cNvPr id="25" name="Rounded Rectangle 24"/>
          <p:cNvSpPr/>
          <p:nvPr/>
        </p:nvSpPr>
        <p:spPr bwMode="auto">
          <a:xfrm>
            <a:off x="1724531" y="2013863"/>
            <a:ext cx="3592215" cy="3491072"/>
          </a:xfrm>
          <a:prstGeom prst="roundRect">
            <a:avLst>
              <a:gd name="adj" fmla="val 364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2400" dirty="0" smtClean="0">
              <a:solidFill>
                <a:schemeClr val="bg1"/>
              </a:solidFill>
            </a:endParaRPr>
          </a:p>
        </p:txBody>
      </p:sp>
      <p:sp>
        <p:nvSpPr>
          <p:cNvPr id="26" name="Rounded Rectangle 25"/>
          <p:cNvSpPr/>
          <p:nvPr/>
        </p:nvSpPr>
        <p:spPr bwMode="auto">
          <a:xfrm>
            <a:off x="5969876" y="3177554"/>
            <a:ext cx="898054" cy="2143641"/>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200" dirty="0" smtClean="0">
                <a:solidFill>
                  <a:schemeClr val="tx1"/>
                </a:solidFill>
              </a:rPr>
              <a:t>WCF Broker</a:t>
            </a:r>
          </a:p>
          <a:p>
            <a:pPr algn="ctr" defTabSz="914099"/>
            <a:r>
              <a:rPr lang="en-US" sz="1200" dirty="0" smtClean="0">
                <a:solidFill>
                  <a:schemeClr val="tx1"/>
                </a:solidFill>
              </a:rPr>
              <a:t>Nodes</a:t>
            </a:r>
          </a:p>
        </p:txBody>
      </p:sp>
      <p:grpSp>
        <p:nvGrpSpPr>
          <p:cNvPr id="27" name="Group 26"/>
          <p:cNvGrpSpPr/>
          <p:nvPr/>
        </p:nvGrpSpPr>
        <p:grpSpPr>
          <a:xfrm>
            <a:off x="1969455" y="2197605"/>
            <a:ext cx="3020725" cy="1163691"/>
            <a:chOff x="838200" y="1887379"/>
            <a:chExt cx="2819400" cy="1447800"/>
          </a:xfrm>
        </p:grpSpPr>
        <p:sp>
          <p:nvSpPr>
            <p:cNvPr id="62" name="Rounded Rectangle 61"/>
            <p:cNvSpPr/>
            <p:nvPr/>
          </p:nvSpPr>
          <p:spPr bwMode="auto">
            <a:xfrm>
              <a:off x="838200" y="1887379"/>
              <a:ext cx="2819400" cy="1447800"/>
            </a:xfrm>
            <a:prstGeom prst="roundRect">
              <a:avLst>
                <a:gd name="adj" fmla="val 8518"/>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914099"/>
              <a:r>
                <a:rPr lang="en-US" sz="1200" dirty="0" smtClean="0">
                  <a:solidFill>
                    <a:schemeClr val="tx1"/>
                  </a:solidFill>
                </a:rPr>
                <a:t>Excel 2010</a:t>
              </a:r>
            </a:p>
          </p:txBody>
        </p:sp>
        <p:sp>
          <p:nvSpPr>
            <p:cNvPr id="63" name="Rounded Rectangle 62"/>
            <p:cNvSpPr/>
            <p:nvPr/>
          </p:nvSpPr>
          <p:spPr bwMode="auto">
            <a:xfrm>
              <a:off x="2057400" y="1963579"/>
              <a:ext cx="15240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HPC/Excel Add-in</a:t>
              </a:r>
            </a:p>
          </p:txBody>
        </p:sp>
        <p:sp>
          <p:nvSpPr>
            <p:cNvPr id="64" name="Rounded Rectangle 63"/>
            <p:cNvSpPr/>
            <p:nvPr/>
          </p:nvSpPr>
          <p:spPr bwMode="auto">
            <a:xfrm>
              <a:off x="2057400" y="2420779"/>
              <a:ext cx="1524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Macros</a:t>
              </a:r>
            </a:p>
          </p:txBody>
        </p:sp>
        <p:sp>
          <p:nvSpPr>
            <p:cNvPr id="65" name="Rounded Rectangle 64"/>
            <p:cNvSpPr/>
            <p:nvPr/>
          </p:nvSpPr>
          <p:spPr bwMode="auto">
            <a:xfrm>
              <a:off x="2057400" y="2877979"/>
              <a:ext cx="1524000" cy="381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VBA Driver</a:t>
              </a:r>
            </a:p>
          </p:txBody>
        </p:sp>
      </p:grpSp>
      <p:sp>
        <p:nvSpPr>
          <p:cNvPr id="28" name="Rounded Rectangle 27"/>
          <p:cNvSpPr/>
          <p:nvPr/>
        </p:nvSpPr>
        <p:spPr bwMode="auto">
          <a:xfrm>
            <a:off x="5806594" y="2013863"/>
            <a:ext cx="4571909" cy="673716"/>
          </a:xfrm>
          <a:prstGeom prst="roundRect">
            <a:avLst>
              <a:gd name="adj" fmla="val 101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2400" dirty="0" smtClean="0">
              <a:solidFill>
                <a:schemeClr val="bg1"/>
              </a:solidFill>
            </a:endParaRPr>
          </a:p>
        </p:txBody>
      </p:sp>
      <p:grpSp>
        <p:nvGrpSpPr>
          <p:cNvPr id="29" name="Group 28"/>
          <p:cNvGrpSpPr/>
          <p:nvPr/>
        </p:nvGrpSpPr>
        <p:grpSpPr>
          <a:xfrm>
            <a:off x="1969455" y="3483788"/>
            <a:ext cx="3020725" cy="1163691"/>
            <a:chOff x="838200" y="3487579"/>
            <a:chExt cx="2819400" cy="1447800"/>
          </a:xfrm>
        </p:grpSpPr>
        <p:sp>
          <p:nvSpPr>
            <p:cNvPr id="57" name="Rounded Rectangle 56"/>
            <p:cNvSpPr/>
            <p:nvPr/>
          </p:nvSpPr>
          <p:spPr bwMode="auto">
            <a:xfrm>
              <a:off x="838200" y="3487579"/>
              <a:ext cx="2819400" cy="1447800"/>
            </a:xfrm>
            <a:prstGeom prst="roundRect">
              <a:avLst>
                <a:gd name="adj" fmla="val 10215"/>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914099"/>
              <a:r>
                <a:rPr lang="en-US" sz="1200" dirty="0" smtClean="0">
                  <a:solidFill>
                    <a:schemeClr val="tx1"/>
                  </a:solidFill>
                </a:rPr>
                <a:t>HPC/Excel Client</a:t>
              </a:r>
            </a:p>
          </p:txBody>
        </p:sp>
        <p:sp>
          <p:nvSpPr>
            <p:cNvPr id="58" name="Rounded Rectangle 57"/>
            <p:cNvSpPr/>
            <p:nvPr/>
          </p:nvSpPr>
          <p:spPr bwMode="auto">
            <a:xfrm>
              <a:off x="2057400" y="3563779"/>
              <a:ext cx="15240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Excel Driver</a:t>
              </a:r>
            </a:p>
          </p:txBody>
        </p:sp>
        <p:pic>
          <p:nvPicPr>
            <p:cNvPr id="59" name="Picture 58" descr="xll.png"/>
            <p:cNvPicPr>
              <a:picLocks noChangeAspect="1"/>
            </p:cNvPicPr>
            <p:nvPr/>
          </p:nvPicPr>
          <p:blipFill>
            <a:blip r:embed="rId3" cstate="print"/>
            <a:stretch>
              <a:fillRect/>
            </a:stretch>
          </p:blipFill>
          <p:spPr>
            <a:xfrm>
              <a:off x="2133600" y="3639979"/>
              <a:ext cx="304800" cy="304800"/>
            </a:xfrm>
            <a:prstGeom prst="rect">
              <a:avLst/>
            </a:prstGeom>
          </p:spPr>
        </p:pic>
        <p:sp>
          <p:nvSpPr>
            <p:cNvPr id="60" name="Rounded Rectangle 59"/>
            <p:cNvSpPr/>
            <p:nvPr/>
          </p:nvSpPr>
          <p:spPr bwMode="auto">
            <a:xfrm>
              <a:off x="2057400" y="4097179"/>
              <a:ext cx="1524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.NET / COM</a:t>
              </a:r>
            </a:p>
          </p:txBody>
        </p:sp>
        <p:pic>
          <p:nvPicPr>
            <p:cNvPr id="61" name="Picture 60" descr="E:\icons\vsto_1.png"/>
            <p:cNvPicPr>
              <a:picLocks noChangeAspect="1" noChangeArrowheads="1"/>
            </p:cNvPicPr>
            <p:nvPr/>
          </p:nvPicPr>
          <p:blipFill>
            <a:blip r:embed="rId4" cstate="print"/>
            <a:srcRect/>
            <a:stretch>
              <a:fillRect/>
            </a:stretch>
          </p:blipFill>
          <p:spPr bwMode="auto">
            <a:xfrm>
              <a:off x="2133600" y="4173379"/>
              <a:ext cx="228600" cy="228600"/>
            </a:xfrm>
            <a:prstGeom prst="rect">
              <a:avLst/>
            </a:prstGeom>
            <a:noFill/>
          </p:spPr>
        </p:pic>
      </p:grpSp>
      <p:grpSp>
        <p:nvGrpSpPr>
          <p:cNvPr id="30" name="Group 29"/>
          <p:cNvGrpSpPr/>
          <p:nvPr/>
        </p:nvGrpSpPr>
        <p:grpSpPr>
          <a:xfrm>
            <a:off x="1969455" y="4769973"/>
            <a:ext cx="3020725" cy="551222"/>
            <a:chOff x="838200" y="5087779"/>
            <a:chExt cx="2819400" cy="685800"/>
          </a:xfrm>
        </p:grpSpPr>
        <p:sp>
          <p:nvSpPr>
            <p:cNvPr id="54" name="Rounded Rectangle 53"/>
            <p:cNvSpPr/>
            <p:nvPr/>
          </p:nvSpPr>
          <p:spPr bwMode="auto">
            <a:xfrm>
              <a:off x="838200" y="5087779"/>
              <a:ext cx="2819400" cy="685800"/>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914099"/>
              <a:r>
                <a:rPr lang="en-US" sz="1200" dirty="0" smtClean="0">
                  <a:solidFill>
                    <a:schemeClr val="tx1"/>
                  </a:solidFill>
                </a:rPr>
                <a:t>Applications</a:t>
              </a:r>
            </a:p>
          </p:txBody>
        </p:sp>
        <p:sp>
          <p:nvSpPr>
            <p:cNvPr id="55" name="Rounded Rectangle 54"/>
            <p:cNvSpPr/>
            <p:nvPr/>
          </p:nvSpPr>
          <p:spPr bwMode="auto">
            <a:xfrm>
              <a:off x="2057400" y="5163979"/>
              <a:ext cx="15240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CLI</a:t>
              </a:r>
            </a:p>
          </p:txBody>
        </p:sp>
        <p:pic>
          <p:nvPicPr>
            <p:cNvPr id="56" name="Picture 55" descr="terminal_icon.png"/>
            <p:cNvPicPr>
              <a:picLocks noChangeAspect="1"/>
            </p:cNvPicPr>
            <p:nvPr/>
          </p:nvPicPr>
          <p:blipFill>
            <a:blip r:embed="rId5"/>
            <a:stretch>
              <a:fillRect/>
            </a:stretch>
          </p:blipFill>
          <p:spPr>
            <a:xfrm>
              <a:off x="2133600" y="5227987"/>
              <a:ext cx="251460" cy="251460"/>
            </a:xfrm>
            <a:prstGeom prst="rect">
              <a:avLst/>
            </a:prstGeom>
          </p:spPr>
        </p:pic>
      </p:grpSp>
      <p:sp>
        <p:nvSpPr>
          <p:cNvPr id="31" name="Rounded Rectangle 30"/>
          <p:cNvSpPr/>
          <p:nvPr/>
        </p:nvSpPr>
        <p:spPr bwMode="auto">
          <a:xfrm>
            <a:off x="5969876" y="2136357"/>
            <a:ext cx="4163703" cy="428728"/>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914099"/>
            <a:r>
              <a:rPr lang="en-US" sz="1200" dirty="0" smtClean="0">
                <a:solidFill>
                  <a:schemeClr val="tx1"/>
                </a:solidFill>
              </a:rPr>
              <a:t>Network Share</a:t>
            </a:r>
          </a:p>
        </p:txBody>
      </p:sp>
      <p:sp>
        <p:nvSpPr>
          <p:cNvPr id="32" name="Rounded Rectangle 31"/>
          <p:cNvSpPr/>
          <p:nvPr/>
        </p:nvSpPr>
        <p:spPr bwMode="auto">
          <a:xfrm>
            <a:off x="8419112" y="2197604"/>
            <a:ext cx="1632825" cy="30623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Excel Workbook</a:t>
            </a:r>
          </a:p>
        </p:txBody>
      </p:sp>
      <p:sp>
        <p:nvSpPr>
          <p:cNvPr id="33" name="TextBox 53"/>
          <p:cNvSpPr txBox="1"/>
          <p:nvPr/>
        </p:nvSpPr>
        <p:spPr>
          <a:xfrm>
            <a:off x="1806172" y="5504935"/>
            <a:ext cx="2775802" cy="246221"/>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600" i="1" dirty="0" smtClean="0">
                <a:solidFill>
                  <a:schemeClr val="bg1"/>
                </a:solidFill>
              </a:rPr>
              <a:t>Desktop Client</a:t>
            </a:r>
          </a:p>
        </p:txBody>
      </p:sp>
      <p:sp>
        <p:nvSpPr>
          <p:cNvPr id="34" name="TextBox 54"/>
          <p:cNvSpPr txBox="1"/>
          <p:nvPr/>
        </p:nvSpPr>
        <p:spPr>
          <a:xfrm>
            <a:off x="5888234" y="5504935"/>
            <a:ext cx="2775802" cy="246221"/>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600" i="1" dirty="0" smtClean="0">
                <a:solidFill>
                  <a:schemeClr val="bg1"/>
                </a:solidFill>
              </a:rPr>
              <a:t>Windows HPC Cluster</a:t>
            </a:r>
          </a:p>
        </p:txBody>
      </p:sp>
      <p:sp>
        <p:nvSpPr>
          <p:cNvPr id="35" name="TextBox 55"/>
          <p:cNvSpPr txBox="1"/>
          <p:nvPr/>
        </p:nvSpPr>
        <p:spPr>
          <a:xfrm>
            <a:off x="5888234" y="2687579"/>
            <a:ext cx="2775802" cy="246221"/>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600" i="1" dirty="0" smtClean="0">
                <a:solidFill>
                  <a:schemeClr val="bg1"/>
                </a:solidFill>
              </a:rPr>
              <a:t>Network Resources</a:t>
            </a:r>
          </a:p>
        </p:txBody>
      </p:sp>
      <p:grpSp>
        <p:nvGrpSpPr>
          <p:cNvPr id="36" name="Group 35"/>
          <p:cNvGrpSpPr/>
          <p:nvPr/>
        </p:nvGrpSpPr>
        <p:grpSpPr>
          <a:xfrm>
            <a:off x="7357777" y="3177554"/>
            <a:ext cx="2775802" cy="2082394"/>
            <a:chOff x="5867400" y="3106579"/>
            <a:chExt cx="2590800" cy="2590800"/>
          </a:xfrm>
        </p:grpSpPr>
        <p:sp>
          <p:nvSpPr>
            <p:cNvPr id="37" name="Rounded Rectangle 36"/>
            <p:cNvSpPr/>
            <p:nvPr/>
          </p:nvSpPr>
          <p:spPr bwMode="auto">
            <a:xfrm>
              <a:off x="6172200" y="3411379"/>
              <a:ext cx="2286000" cy="2286000"/>
            </a:xfrm>
            <a:prstGeom prst="roundRect">
              <a:avLst>
                <a:gd name="adj" fmla="val 5914"/>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1200" dirty="0" smtClean="0">
                <a:solidFill>
                  <a:schemeClr val="bg1"/>
                </a:solidFill>
              </a:endParaRPr>
            </a:p>
          </p:txBody>
        </p:sp>
        <p:grpSp>
          <p:nvGrpSpPr>
            <p:cNvPr id="38" name="Group 37"/>
            <p:cNvGrpSpPr/>
            <p:nvPr/>
          </p:nvGrpSpPr>
          <p:grpSpPr>
            <a:xfrm>
              <a:off x="6400800" y="5466783"/>
              <a:ext cx="1320262" cy="201166"/>
              <a:chOff x="2514600" y="2819400"/>
              <a:chExt cx="1320262" cy="201166"/>
            </a:xfrm>
          </p:grpSpPr>
          <p:pic>
            <p:nvPicPr>
              <p:cNvPr id="52" name="Picture 51" descr="logo-hpc2008-header.png"/>
              <p:cNvPicPr>
                <a:picLocks noChangeAspect="1"/>
              </p:cNvPicPr>
              <p:nvPr/>
            </p:nvPicPr>
            <p:blipFill>
              <a:blip r:embed="rId6"/>
              <a:stretch>
                <a:fillRect/>
              </a:stretch>
            </p:blipFill>
            <p:spPr>
              <a:xfrm>
                <a:off x="2514600" y="2819400"/>
                <a:ext cx="1280160" cy="170688"/>
              </a:xfrm>
              <a:prstGeom prst="rect">
                <a:avLst/>
              </a:prstGeom>
            </p:spPr>
          </p:pic>
          <p:sp>
            <p:nvSpPr>
              <p:cNvPr id="53" name="TextBox 64"/>
              <p:cNvSpPr txBox="1"/>
              <p:nvPr/>
            </p:nvSpPr>
            <p:spPr>
              <a:xfrm>
                <a:off x="3748085" y="2888459"/>
                <a:ext cx="86777" cy="132107"/>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690" dirty="0" smtClean="0">
                    <a:solidFill>
                      <a:schemeClr val="bg1"/>
                    </a:solidFill>
                    <a:latin typeface="Calibri" pitchFamily="34" charset="0"/>
                    <a:cs typeface="Calibri" pitchFamily="34" charset="0"/>
                  </a:rPr>
                  <a:t>R2</a:t>
                </a:r>
                <a:endParaRPr lang="en-US" sz="690" dirty="0">
                  <a:solidFill>
                    <a:schemeClr val="bg1"/>
                  </a:solidFill>
                  <a:latin typeface="Calibri" pitchFamily="34" charset="0"/>
                  <a:cs typeface="Calibri" pitchFamily="34" charset="0"/>
                </a:endParaRPr>
              </a:p>
            </p:txBody>
          </p:sp>
        </p:grpSp>
        <p:sp>
          <p:nvSpPr>
            <p:cNvPr id="39" name="Rounded Rectangle 38"/>
            <p:cNvSpPr/>
            <p:nvPr/>
          </p:nvSpPr>
          <p:spPr bwMode="auto">
            <a:xfrm>
              <a:off x="6019800" y="3258979"/>
              <a:ext cx="2286000" cy="2286000"/>
            </a:xfrm>
            <a:prstGeom prst="roundRect">
              <a:avLst>
                <a:gd name="adj" fmla="val 5914"/>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1200" dirty="0" smtClean="0">
                <a:solidFill>
                  <a:schemeClr val="bg1"/>
                </a:solidFill>
              </a:endParaRPr>
            </a:p>
          </p:txBody>
        </p:sp>
        <p:grpSp>
          <p:nvGrpSpPr>
            <p:cNvPr id="40" name="Group 39"/>
            <p:cNvGrpSpPr/>
            <p:nvPr/>
          </p:nvGrpSpPr>
          <p:grpSpPr>
            <a:xfrm>
              <a:off x="6248400" y="5314383"/>
              <a:ext cx="1320262" cy="201166"/>
              <a:chOff x="2514600" y="2819400"/>
              <a:chExt cx="1320262" cy="201166"/>
            </a:xfrm>
          </p:grpSpPr>
          <p:pic>
            <p:nvPicPr>
              <p:cNvPr id="50" name="Picture 49" descr="logo-hpc2008-header.png"/>
              <p:cNvPicPr>
                <a:picLocks noChangeAspect="1"/>
              </p:cNvPicPr>
              <p:nvPr/>
            </p:nvPicPr>
            <p:blipFill>
              <a:blip r:embed="rId6"/>
              <a:stretch>
                <a:fillRect/>
              </a:stretch>
            </p:blipFill>
            <p:spPr>
              <a:xfrm>
                <a:off x="2514600" y="2819400"/>
                <a:ext cx="1280160" cy="170688"/>
              </a:xfrm>
              <a:prstGeom prst="rect">
                <a:avLst/>
              </a:prstGeom>
            </p:spPr>
          </p:pic>
          <p:sp>
            <p:nvSpPr>
              <p:cNvPr id="51" name="TextBox 61"/>
              <p:cNvSpPr txBox="1"/>
              <p:nvPr/>
            </p:nvSpPr>
            <p:spPr>
              <a:xfrm>
                <a:off x="3748085" y="2888459"/>
                <a:ext cx="86777" cy="132107"/>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690" dirty="0" smtClean="0">
                    <a:solidFill>
                      <a:schemeClr val="bg1"/>
                    </a:solidFill>
                    <a:latin typeface="Calibri" pitchFamily="34" charset="0"/>
                    <a:cs typeface="Calibri" pitchFamily="34" charset="0"/>
                  </a:rPr>
                  <a:t>R2</a:t>
                </a:r>
                <a:endParaRPr lang="en-US" sz="690" dirty="0">
                  <a:solidFill>
                    <a:schemeClr val="bg1"/>
                  </a:solidFill>
                  <a:latin typeface="Calibri" pitchFamily="34" charset="0"/>
                  <a:cs typeface="Calibri" pitchFamily="34" charset="0"/>
                </a:endParaRPr>
              </a:p>
            </p:txBody>
          </p:sp>
        </p:grpSp>
        <p:sp>
          <p:nvSpPr>
            <p:cNvPr id="41" name="Rounded Rectangle 40"/>
            <p:cNvSpPr/>
            <p:nvPr/>
          </p:nvSpPr>
          <p:spPr bwMode="auto">
            <a:xfrm>
              <a:off x="5867400" y="3106579"/>
              <a:ext cx="2286000" cy="2286000"/>
            </a:xfrm>
            <a:prstGeom prst="roundRect">
              <a:avLst>
                <a:gd name="adj" fmla="val 5914"/>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1200" dirty="0" smtClean="0">
                <a:solidFill>
                  <a:schemeClr val="bg1"/>
                </a:solidFill>
              </a:endParaRPr>
            </a:p>
          </p:txBody>
        </p:sp>
        <p:sp>
          <p:nvSpPr>
            <p:cNvPr id="42" name="Rounded Rectangle 41"/>
            <p:cNvSpPr/>
            <p:nvPr/>
          </p:nvSpPr>
          <p:spPr bwMode="auto">
            <a:xfrm>
              <a:off x="6019800" y="3792379"/>
              <a:ext cx="1524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Excel Driver</a:t>
              </a:r>
            </a:p>
          </p:txBody>
        </p:sp>
        <p:sp>
          <p:nvSpPr>
            <p:cNvPr id="43" name="Rounded Rectangle 42"/>
            <p:cNvSpPr/>
            <p:nvPr/>
          </p:nvSpPr>
          <p:spPr bwMode="auto">
            <a:xfrm>
              <a:off x="6019800" y="4325779"/>
              <a:ext cx="15240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HPC/Excel Service</a:t>
              </a:r>
            </a:p>
          </p:txBody>
        </p:sp>
        <p:sp>
          <p:nvSpPr>
            <p:cNvPr id="44" name="Rounded Rectangle 43"/>
            <p:cNvSpPr/>
            <p:nvPr/>
          </p:nvSpPr>
          <p:spPr bwMode="auto">
            <a:xfrm>
              <a:off x="6019800" y="3258979"/>
              <a:ext cx="1524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1100" dirty="0" smtClean="0">
                  <a:solidFill>
                    <a:schemeClr val="bg1"/>
                  </a:solidFill>
                </a:rPr>
                <a:t>Excel 2010</a:t>
              </a:r>
            </a:p>
          </p:txBody>
        </p:sp>
        <p:pic>
          <p:nvPicPr>
            <p:cNvPr id="45" name="Picture 44" descr="E:\icons\excel.png"/>
            <p:cNvPicPr>
              <a:picLocks noChangeAspect="1" noChangeArrowheads="1"/>
            </p:cNvPicPr>
            <p:nvPr/>
          </p:nvPicPr>
          <p:blipFill>
            <a:blip r:embed="rId7" cstate="print"/>
            <a:srcRect/>
            <a:stretch>
              <a:fillRect/>
            </a:stretch>
          </p:blipFill>
          <p:spPr bwMode="auto">
            <a:xfrm>
              <a:off x="6096000" y="3335179"/>
              <a:ext cx="228600" cy="228600"/>
            </a:xfrm>
            <a:prstGeom prst="rect">
              <a:avLst/>
            </a:prstGeom>
            <a:noFill/>
          </p:spPr>
        </p:pic>
        <p:pic>
          <p:nvPicPr>
            <p:cNvPr id="46" name="Picture 45" descr="xll.png"/>
            <p:cNvPicPr>
              <a:picLocks noChangeAspect="1"/>
            </p:cNvPicPr>
            <p:nvPr/>
          </p:nvPicPr>
          <p:blipFill>
            <a:blip r:embed="rId3" cstate="print"/>
            <a:stretch>
              <a:fillRect/>
            </a:stretch>
          </p:blipFill>
          <p:spPr>
            <a:xfrm>
              <a:off x="6096000" y="3868579"/>
              <a:ext cx="304800" cy="304800"/>
            </a:xfrm>
            <a:prstGeom prst="rect">
              <a:avLst/>
            </a:prstGeom>
          </p:spPr>
        </p:pic>
        <p:grpSp>
          <p:nvGrpSpPr>
            <p:cNvPr id="47" name="Group 46"/>
            <p:cNvGrpSpPr/>
            <p:nvPr/>
          </p:nvGrpSpPr>
          <p:grpSpPr>
            <a:xfrm>
              <a:off x="6096000" y="5161983"/>
              <a:ext cx="1320262" cy="201166"/>
              <a:chOff x="2514600" y="2819400"/>
              <a:chExt cx="1320262" cy="201166"/>
            </a:xfrm>
          </p:grpSpPr>
          <p:pic>
            <p:nvPicPr>
              <p:cNvPr id="48" name="Picture 47" descr="logo-hpc2008-header.png"/>
              <p:cNvPicPr>
                <a:picLocks noChangeAspect="1"/>
              </p:cNvPicPr>
              <p:nvPr/>
            </p:nvPicPr>
            <p:blipFill>
              <a:blip r:embed="rId6"/>
              <a:stretch>
                <a:fillRect/>
              </a:stretch>
            </p:blipFill>
            <p:spPr>
              <a:xfrm>
                <a:off x="2514600" y="2819400"/>
                <a:ext cx="1280160" cy="170688"/>
              </a:xfrm>
              <a:prstGeom prst="rect">
                <a:avLst/>
              </a:prstGeom>
            </p:spPr>
          </p:pic>
          <p:sp>
            <p:nvSpPr>
              <p:cNvPr id="49" name="TextBox 56"/>
              <p:cNvSpPr txBox="1"/>
              <p:nvPr/>
            </p:nvSpPr>
            <p:spPr>
              <a:xfrm>
                <a:off x="3748085" y="2888459"/>
                <a:ext cx="86777" cy="132107"/>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690" dirty="0" smtClean="0">
                    <a:solidFill>
                      <a:schemeClr val="bg1"/>
                    </a:solidFill>
                    <a:latin typeface="Calibri" pitchFamily="34" charset="0"/>
                    <a:cs typeface="Calibri" pitchFamily="34" charset="0"/>
                  </a:rPr>
                  <a:t>R2</a:t>
                </a:r>
                <a:endParaRPr lang="en-US" sz="690" dirty="0">
                  <a:solidFill>
                    <a:schemeClr val="bg1"/>
                  </a:solidFill>
                  <a:latin typeface="Calibri" pitchFamily="34" charset="0"/>
                  <a:cs typeface="Calibri" pitchFamily="34" charset="0"/>
                </a:endParaRPr>
              </a:p>
            </p:txBody>
          </p:sp>
        </p:grpSp>
      </p:gr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975"/>
            <a:ext cx="11091776" cy="470898"/>
          </a:xfrm>
        </p:spPr>
        <p:txBody>
          <a:bodyPr/>
          <a:lstStyle/>
          <a:p>
            <a:r>
              <a:rPr lang="en-US" sz="3400" dirty="0" smtClean="0"/>
              <a:t>Built-in </a:t>
            </a:r>
            <a:r>
              <a:rPr lang="en-US" sz="3400" dirty="0"/>
              <a:t>client and service </a:t>
            </a:r>
            <a:r>
              <a:rPr lang="en-US" sz="3400" dirty="0" smtClean="0"/>
              <a:t>tools</a:t>
            </a:r>
            <a:endParaRPr lang="en-US" sz="3400" dirty="0"/>
          </a:p>
        </p:txBody>
      </p:sp>
      <p:sp>
        <p:nvSpPr>
          <p:cNvPr id="3" name="Text Placeholder 2"/>
          <p:cNvSpPr>
            <a:spLocks noGrp="1"/>
          </p:cNvSpPr>
          <p:nvPr>
            <p:ph type="body" sz="quarter" idx="4294967295"/>
          </p:nvPr>
        </p:nvSpPr>
        <p:spPr>
          <a:xfrm>
            <a:off x="507868" y="1325904"/>
            <a:ext cx="11173090" cy="6340197"/>
          </a:xfrm>
        </p:spPr>
        <p:txBody>
          <a:bodyPr/>
          <a:lstStyle/>
          <a:p>
            <a:r>
              <a:rPr lang="en-US" dirty="0" smtClean="0"/>
              <a:t>Macro framework functions:</a:t>
            </a:r>
          </a:p>
          <a:p>
            <a:pPr lvl="1"/>
            <a:r>
              <a:rPr lang="en-US" dirty="0" smtClean="0"/>
              <a:t>Get Version*</a:t>
            </a:r>
          </a:p>
          <a:p>
            <a:pPr lvl="1"/>
            <a:r>
              <a:rPr lang="en-US" dirty="0" smtClean="0"/>
              <a:t>Initialize*</a:t>
            </a:r>
          </a:p>
          <a:p>
            <a:pPr lvl="1"/>
            <a:r>
              <a:rPr lang="en-US" dirty="0" smtClean="0"/>
              <a:t>Partition*</a:t>
            </a:r>
          </a:p>
          <a:p>
            <a:pPr lvl="1"/>
            <a:r>
              <a:rPr lang="en-US" dirty="0" smtClean="0"/>
              <a:t>Execute</a:t>
            </a:r>
          </a:p>
          <a:p>
            <a:pPr lvl="1"/>
            <a:r>
              <a:rPr lang="en-US" dirty="0" smtClean="0"/>
              <a:t>Merge*</a:t>
            </a:r>
          </a:p>
          <a:p>
            <a:pPr lvl="1"/>
            <a:r>
              <a:rPr lang="en-US" dirty="0" smtClean="0"/>
              <a:t>Finalize*</a:t>
            </a:r>
          </a:p>
          <a:p>
            <a:r>
              <a:rPr lang="en-US" dirty="0" smtClean="0"/>
              <a:t>Single workbook includes both desktop and cluster calculation functions</a:t>
            </a:r>
          </a:p>
          <a:p>
            <a:pPr marL="0" indent="0">
              <a:buNone/>
            </a:pPr>
            <a:endParaRPr lang="en-US" sz="1600" dirty="0" smtClean="0"/>
          </a:p>
          <a:p>
            <a:pPr marL="0" indent="0">
              <a:buNone/>
            </a:pPr>
            <a:r>
              <a:rPr lang="en-US" sz="1600" dirty="0" smtClean="0"/>
              <a:t>* new macros since Beta 1</a:t>
            </a:r>
            <a:endParaRPr lang="en-US" dirty="0" smtClean="0"/>
          </a:p>
          <a:p>
            <a:pPr lvl="1"/>
            <a:endParaRPr lang="en-US" dirty="0" smtClean="0">
              <a:gradFill>
                <a:gsLst>
                  <a:gs pos="0">
                    <a:schemeClr val="tx1"/>
                  </a:gs>
                  <a:gs pos="100000">
                    <a:schemeClr val="tx1"/>
                  </a:gs>
                </a:gsLst>
                <a:lin ang="5400000" scaled="0"/>
              </a:gradFill>
            </a:endParaRPr>
          </a:p>
        </p:txBody>
      </p:sp>
    </p:spTree>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farm1.static.flickr.com/96/212500261_2bd8d94b22_o.jpg"/>
          <p:cNvPicPr>
            <a:picLocks noChangeAspect="1" noChangeArrowheads="1"/>
          </p:cNvPicPr>
          <p:nvPr/>
        </p:nvPicPr>
        <p:blipFill rotWithShape="1">
          <a:blip r:embed="rId2" cstate="print">
            <a:extLst/>
          </a:blip>
          <a:srcRect t="12491" b="12488"/>
          <a:stretch/>
        </p:blipFill>
        <p:spPr bwMode="auto">
          <a:xfrm>
            <a:off x="0" y="1"/>
            <a:ext cx="12188825" cy="6857999"/>
          </a:xfrm>
          <a:prstGeom prst="rect">
            <a:avLst/>
          </a:prstGeom>
          <a:noFill/>
          <a:ln>
            <a:noFill/>
          </a:ln>
          <a:extLst/>
        </p:spPr>
      </p:pic>
      <p:sp>
        <p:nvSpPr>
          <p:cNvPr id="4" name="Slide Number Placeholder 3"/>
          <p:cNvSpPr>
            <a:spLocks noGrp="1"/>
          </p:cNvSpPr>
          <p:nvPr>
            <p:ph type="sldNum" sz="quarter" idx="4294967295"/>
          </p:nvPr>
        </p:nvSpPr>
        <p:spPr>
          <a:xfrm>
            <a:off x="11274663" y="6400800"/>
            <a:ext cx="914162" cy="365125"/>
          </a:xfrm>
          <a:prstGeom prst="rect">
            <a:avLst/>
          </a:prstGeom>
        </p:spPr>
        <p:txBody>
          <a:bodyPr lIns="121883" tIns="60943" rIns="121883" bIns="60943"/>
          <a:lstStyle/>
          <a:p>
            <a:fld id="{1C2A2B7E-F9A7-43C2-A7DC-FE586238028B}" type="slidenum">
              <a:rPr lang="en-US" smtClean="0"/>
              <a:pPr/>
              <a:t>7</a:t>
            </a:fld>
            <a:endParaRPr lang="en-US"/>
          </a:p>
        </p:txBody>
      </p:sp>
      <p:sp>
        <p:nvSpPr>
          <p:cNvPr id="6" name="Slide Number Placeholder 2"/>
          <p:cNvSpPr txBox="1">
            <a:spLocks/>
          </p:cNvSpPr>
          <p:nvPr/>
        </p:nvSpPr>
        <p:spPr>
          <a:xfrm>
            <a:off x="11173090" y="6400800"/>
            <a:ext cx="914162" cy="365125"/>
          </a:xfrm>
          <a:prstGeom prst="rect">
            <a:avLst/>
          </a:prstGeom>
          <a:ln>
            <a:noFill/>
          </a:ln>
        </p:spPr>
        <p:txBody>
          <a:bodyPr vert="horz" lIns="121883" tIns="60943" rIns="121883" bIns="60943" rtlCol="0" anchor="ctr"/>
          <a:lstStyle>
            <a:defPPr>
              <a:defRPr lang="en-US"/>
            </a:defPPr>
            <a:lvl1pPr marL="0" algn="r" defTabSz="914400" rtl="0" eaLnBrk="1" latinLnBrk="0" hangingPunct="1">
              <a:defRPr sz="1200" kern="1200">
                <a:solidFill>
                  <a:schemeClr val="bg1">
                    <a:lumMod val="65000"/>
                  </a:schemeClr>
                </a:solidFill>
                <a:latin typeface="Segoe"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Rectangle 8"/>
          <p:cNvSpPr/>
          <p:nvPr/>
        </p:nvSpPr>
        <p:spPr>
          <a:xfrm>
            <a:off x="6711707" y="6477197"/>
            <a:ext cx="4906552" cy="353909"/>
          </a:xfrm>
          <a:prstGeom prst="rect">
            <a:avLst/>
          </a:prstGeom>
        </p:spPr>
        <p:txBody>
          <a:bodyPr wrap="square" lIns="121883" tIns="60943" rIns="121883" bIns="60943">
            <a:spAutoFit/>
          </a:bodyPr>
          <a:lstStyle/>
          <a:p>
            <a:r>
              <a:rPr lang="en-US" sz="1500" dirty="0"/>
              <a:t>http://www.flickr.com/photos/drachenspinne/212500261/</a:t>
            </a:r>
          </a:p>
        </p:txBody>
      </p:sp>
      <p:sp>
        <p:nvSpPr>
          <p:cNvPr id="7" name="TextBox 6"/>
          <p:cNvSpPr txBox="1"/>
          <p:nvPr/>
        </p:nvSpPr>
        <p:spPr>
          <a:xfrm>
            <a:off x="0" y="5334003"/>
            <a:ext cx="12188825" cy="1107996"/>
          </a:xfrm>
          <a:prstGeom prst="rect">
            <a:avLst/>
          </a:prstGeom>
          <a:noFill/>
        </p:spPr>
        <p:txBody>
          <a:bodyPr wrap="square" lIns="121883" tIns="60943" rIns="121883" bIns="60943" rtlCol="0">
            <a:spAutoFit/>
          </a:bodyPr>
          <a:lstStyle/>
          <a:p>
            <a:pPr algn="ctr"/>
            <a:r>
              <a:rPr lang="en-US" sz="6400" dirty="0"/>
              <a:t>Product Evolution</a:t>
            </a:r>
          </a:p>
        </p:txBody>
      </p:sp>
    </p:spTree>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3090" cy="470898"/>
          </a:xfrm>
        </p:spPr>
        <p:txBody>
          <a:bodyPr/>
          <a:lstStyle/>
          <a:p>
            <a:r>
              <a:rPr lang="en-US" sz="3400" dirty="0" smtClean="0"/>
              <a:t>Built-in </a:t>
            </a:r>
            <a:r>
              <a:rPr lang="en-US" sz="3400" dirty="0"/>
              <a:t>client and service </a:t>
            </a:r>
            <a:r>
              <a:rPr lang="en-US" sz="3400" dirty="0" smtClean="0"/>
              <a:t>tools</a:t>
            </a:r>
            <a:endParaRPr lang="en-US" sz="3400" dirty="0"/>
          </a:p>
        </p:txBody>
      </p:sp>
      <p:sp>
        <p:nvSpPr>
          <p:cNvPr id="6" name="Rectangle 5"/>
          <p:cNvSpPr/>
          <p:nvPr/>
        </p:nvSpPr>
        <p:spPr bwMode="auto">
          <a:xfrm>
            <a:off x="3422994" y="2743200"/>
            <a:ext cx="1726750"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Partition</a:t>
            </a:r>
          </a:p>
        </p:txBody>
      </p:sp>
      <p:sp>
        <p:nvSpPr>
          <p:cNvPr id="7" name="Rectangle 6"/>
          <p:cNvSpPr/>
          <p:nvPr/>
        </p:nvSpPr>
        <p:spPr bwMode="auto">
          <a:xfrm>
            <a:off x="5962332" y="2743200"/>
            <a:ext cx="1726750"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Execute</a:t>
            </a:r>
          </a:p>
        </p:txBody>
      </p:sp>
      <p:sp>
        <p:nvSpPr>
          <p:cNvPr id="8" name="Rectangle 7"/>
          <p:cNvSpPr/>
          <p:nvPr/>
        </p:nvSpPr>
        <p:spPr bwMode="auto">
          <a:xfrm>
            <a:off x="8400097" y="2743200"/>
            <a:ext cx="1726750"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Merge</a:t>
            </a:r>
          </a:p>
        </p:txBody>
      </p:sp>
      <p:cxnSp>
        <p:nvCxnSpPr>
          <p:cNvPr id="10" name="Straight Arrow Connector 9"/>
          <p:cNvCxnSpPr/>
          <p:nvPr/>
        </p:nvCxnSpPr>
        <p:spPr>
          <a:xfrm>
            <a:off x="3560155" y="2460171"/>
            <a:ext cx="0" cy="260676"/>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63091" y="3407229"/>
            <a:ext cx="406294" cy="1588"/>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92230" y="3429000"/>
            <a:ext cx="406294" cy="1588"/>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00911" y="2133601"/>
            <a:ext cx="0" cy="587247"/>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9868820" y="4364113"/>
            <a:ext cx="304800" cy="2117"/>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00912" y="2133600"/>
            <a:ext cx="4569334"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470245" y="2133601"/>
            <a:ext cx="0" cy="587247"/>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2077226" y="1012371"/>
            <a:ext cx="1726750"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Initialize</a:t>
            </a:r>
          </a:p>
        </p:txBody>
      </p:sp>
      <p:sp>
        <p:nvSpPr>
          <p:cNvPr id="20" name="Rectangle 19"/>
          <p:cNvSpPr/>
          <p:nvPr/>
        </p:nvSpPr>
        <p:spPr bwMode="auto">
          <a:xfrm>
            <a:off x="9898275" y="4517571"/>
            <a:ext cx="1726750"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Finalize</a:t>
            </a:r>
          </a:p>
        </p:txBody>
      </p:sp>
      <p:sp>
        <p:nvSpPr>
          <p:cNvPr id="36" name="Rectangle 35"/>
          <p:cNvSpPr/>
          <p:nvPr/>
        </p:nvSpPr>
        <p:spPr bwMode="auto">
          <a:xfrm>
            <a:off x="121954" y="1012371"/>
            <a:ext cx="1726750"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rPr>
              <a:t>Get Version</a:t>
            </a:r>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8" grpId="0" animBg="1"/>
      <p:bldP spid="20" grpId="0" animBg="1"/>
      <p:bldP spid="3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69889" cy="470898"/>
          </a:xfrm>
        </p:spPr>
        <p:txBody>
          <a:bodyPr/>
          <a:lstStyle/>
          <a:p>
            <a:r>
              <a:rPr lang="en-US" sz="3400" dirty="0" smtClean="0"/>
              <a:t>Built-in </a:t>
            </a:r>
            <a:r>
              <a:rPr lang="en-US" sz="3400" dirty="0"/>
              <a:t>client and service </a:t>
            </a:r>
            <a:r>
              <a:rPr lang="en-US" sz="3400" dirty="0" smtClean="0"/>
              <a:t>tools</a:t>
            </a:r>
            <a:endParaRPr lang="en-US" sz="3400" dirty="0"/>
          </a:p>
        </p:txBody>
      </p:sp>
      <p:sp>
        <p:nvSpPr>
          <p:cNvPr id="7" name="Rounded Rectangle 6"/>
          <p:cNvSpPr/>
          <p:nvPr/>
        </p:nvSpPr>
        <p:spPr bwMode="auto">
          <a:xfrm>
            <a:off x="496301" y="1676400"/>
            <a:ext cx="5281824" cy="4495800"/>
          </a:xfrm>
          <a:prstGeom prst="roundRect">
            <a:avLst>
              <a:gd name="adj" fmla="val 7791"/>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8" name="Rounded Rectangle 7"/>
          <p:cNvSpPr/>
          <p:nvPr/>
        </p:nvSpPr>
        <p:spPr bwMode="auto">
          <a:xfrm>
            <a:off x="6399133" y="1676400"/>
            <a:ext cx="5281824" cy="4495800"/>
          </a:xfrm>
          <a:prstGeom prst="roundRect">
            <a:avLst>
              <a:gd name="adj" fmla="val 7791"/>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9" name="Rounded Rectangle 8"/>
          <p:cNvSpPr/>
          <p:nvPr/>
        </p:nvSpPr>
        <p:spPr bwMode="auto">
          <a:xfrm>
            <a:off x="1523603" y="1828800"/>
            <a:ext cx="3148780" cy="685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Save temporary copy of workbook</a:t>
            </a:r>
          </a:p>
        </p:txBody>
      </p:sp>
      <p:sp>
        <p:nvSpPr>
          <p:cNvPr id="10" name="Rounded Rectangle 9"/>
          <p:cNvSpPr/>
          <p:nvPr/>
        </p:nvSpPr>
        <p:spPr bwMode="auto">
          <a:xfrm>
            <a:off x="7516442" y="1828800"/>
            <a:ext cx="314878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Start Excel and Load Workbook</a:t>
            </a:r>
          </a:p>
        </p:txBody>
      </p:sp>
      <p:sp>
        <p:nvSpPr>
          <p:cNvPr id="12" name="Rounded Rectangle 11"/>
          <p:cNvSpPr/>
          <p:nvPr/>
        </p:nvSpPr>
        <p:spPr bwMode="auto">
          <a:xfrm>
            <a:off x="1523603" y="3510930"/>
            <a:ext cx="3148780" cy="685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Partition</a:t>
            </a:r>
          </a:p>
        </p:txBody>
      </p:sp>
      <p:sp>
        <p:nvSpPr>
          <p:cNvPr id="13" name="Rounded Rectangle 12"/>
          <p:cNvSpPr/>
          <p:nvPr/>
        </p:nvSpPr>
        <p:spPr bwMode="auto">
          <a:xfrm>
            <a:off x="7516442" y="4196730"/>
            <a:ext cx="3250353"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Execute</a:t>
            </a:r>
          </a:p>
        </p:txBody>
      </p:sp>
      <p:sp>
        <p:nvSpPr>
          <p:cNvPr id="14" name="Rounded Rectangle 13"/>
          <p:cNvSpPr/>
          <p:nvPr/>
        </p:nvSpPr>
        <p:spPr bwMode="auto">
          <a:xfrm>
            <a:off x="1523603" y="4647863"/>
            <a:ext cx="3148780" cy="685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Merge</a:t>
            </a:r>
          </a:p>
        </p:txBody>
      </p:sp>
      <p:cxnSp>
        <p:nvCxnSpPr>
          <p:cNvPr id="18" name="Straight Arrow Connector 17"/>
          <p:cNvCxnSpPr/>
          <p:nvPr/>
        </p:nvCxnSpPr>
        <p:spPr>
          <a:xfrm flipV="1">
            <a:off x="9090832" y="2667518"/>
            <a:ext cx="11573" cy="1310117"/>
          </a:xfrm>
          <a:prstGeom prst="straightConnector1">
            <a:avLst/>
          </a:prstGeom>
          <a:ln w="88900" cap="rnd">
            <a:solidFill>
              <a:schemeClr val="bg1"/>
            </a:solidFill>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588" y="1399402"/>
            <a:ext cx="3047206" cy="369332"/>
          </a:xfrm>
          <a:prstGeom prst="rect">
            <a:avLst/>
          </a:prstGeom>
          <a:noFill/>
        </p:spPr>
        <p:txBody>
          <a:bodyPr wrap="square" lIns="0" tIns="0" rIns="0" bIns="0" rtlCol="0">
            <a:spAutoFit/>
          </a:bodyPr>
          <a:lstStyle/>
          <a:p>
            <a:r>
              <a:rPr lang="en-US" i="1" dirty="0" smtClean="0">
                <a:solidFill>
                  <a:schemeClr val="bg1"/>
                </a:solidFill>
              </a:rPr>
              <a:t>Desktop</a:t>
            </a:r>
          </a:p>
        </p:txBody>
      </p:sp>
      <p:sp>
        <p:nvSpPr>
          <p:cNvPr id="34" name="TextBox 33"/>
          <p:cNvSpPr txBox="1"/>
          <p:nvPr/>
        </p:nvSpPr>
        <p:spPr>
          <a:xfrm>
            <a:off x="6581960" y="1399401"/>
            <a:ext cx="3047206" cy="369332"/>
          </a:xfrm>
          <a:prstGeom prst="rect">
            <a:avLst/>
          </a:prstGeom>
          <a:noFill/>
        </p:spPr>
        <p:txBody>
          <a:bodyPr wrap="square" lIns="0" tIns="0" rIns="0" bIns="0" rtlCol="0">
            <a:spAutoFit/>
          </a:bodyPr>
          <a:lstStyle/>
          <a:p>
            <a:r>
              <a:rPr lang="en-US" i="1" dirty="0" smtClean="0">
                <a:solidFill>
                  <a:schemeClr val="bg1"/>
                </a:solidFill>
              </a:rPr>
              <a:t>HPC Cluster</a:t>
            </a:r>
          </a:p>
        </p:txBody>
      </p:sp>
      <p:sp>
        <p:nvSpPr>
          <p:cNvPr id="23" name="TextBox 22"/>
          <p:cNvSpPr txBox="1"/>
          <p:nvPr/>
        </p:nvSpPr>
        <p:spPr>
          <a:xfrm>
            <a:off x="3885938" y="3108966"/>
            <a:ext cx="4473212" cy="461665"/>
          </a:xfrm>
          <a:prstGeom prst="rect">
            <a:avLst/>
          </a:prstGeom>
          <a:noFill/>
        </p:spPr>
        <p:txBody>
          <a:bodyPr wrap="none" rtlCol="0">
            <a:spAutoFit/>
          </a:bodyPr>
          <a:lstStyle/>
          <a:p>
            <a:r>
              <a:rPr lang="en-US" dirty="0" smtClean="0">
                <a:solidFill>
                  <a:schemeClr val="bg1"/>
                </a:solidFill>
                <a:latin typeface="+mn-lt"/>
              </a:rPr>
              <a:t>Send Requests until Null Response</a:t>
            </a:r>
          </a:p>
        </p:txBody>
      </p:sp>
      <p:sp>
        <p:nvSpPr>
          <p:cNvPr id="27" name="Left-Right Arrow 26"/>
          <p:cNvSpPr/>
          <p:nvPr/>
        </p:nvSpPr>
        <p:spPr>
          <a:xfrm rot="1105641">
            <a:off x="4891184" y="4037390"/>
            <a:ext cx="2228042" cy="205742"/>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434930" y="5613750"/>
            <a:ext cx="5310300" cy="461665"/>
          </a:xfrm>
          <a:prstGeom prst="rect">
            <a:avLst/>
          </a:prstGeom>
          <a:noFill/>
        </p:spPr>
        <p:txBody>
          <a:bodyPr wrap="none" rtlCol="0">
            <a:spAutoFit/>
          </a:bodyPr>
          <a:lstStyle/>
          <a:p>
            <a:r>
              <a:rPr lang="en-US" dirty="0" smtClean="0">
                <a:solidFill>
                  <a:schemeClr val="bg1"/>
                </a:solidFill>
                <a:latin typeface="+mn-lt"/>
              </a:rPr>
              <a:t>Receive Responses until Error or Finished</a:t>
            </a:r>
          </a:p>
        </p:txBody>
      </p:sp>
      <p:sp>
        <p:nvSpPr>
          <p:cNvPr id="36" name="Left-Right Arrow 35"/>
          <p:cNvSpPr/>
          <p:nvPr/>
        </p:nvSpPr>
        <p:spPr>
          <a:xfrm rot="20900371">
            <a:off x="4872684" y="4706419"/>
            <a:ext cx="2228042" cy="205742"/>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23" grpId="0"/>
      <p:bldP spid="27" grpId="0" animBg="1"/>
      <p:bldP spid="35" grpId="0"/>
      <p:bldP spid="3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11" y="-20183"/>
            <a:ext cx="11173090" cy="734047"/>
          </a:xfrm>
        </p:spPr>
        <p:txBody>
          <a:bodyPr/>
          <a:lstStyle/>
          <a:p>
            <a:r>
              <a:rPr lang="en-US" dirty="0" smtClean="0"/>
              <a:t>Original VBA Code</a:t>
            </a:r>
            <a:endParaRPr lang="en-US" sz="2400" dirty="0"/>
          </a:p>
        </p:txBody>
      </p:sp>
      <p:sp>
        <p:nvSpPr>
          <p:cNvPr id="6" name="Text Placeholder 5"/>
          <p:cNvSpPr>
            <a:spLocks noGrp="1"/>
          </p:cNvSpPr>
          <p:nvPr>
            <p:ph type="body" sz="quarter" idx="10"/>
          </p:nvPr>
        </p:nvSpPr>
        <p:spPr>
          <a:xfrm>
            <a:off x="927527" y="1783098"/>
            <a:ext cx="10718125" cy="3296287"/>
          </a:xfrm>
        </p:spPr>
        <p:txBody>
          <a:bodyPr/>
          <a:lstStyle/>
          <a:p>
            <a:r>
              <a:rPr lang="en-US" sz="1800" dirty="0" smtClean="0">
                <a:solidFill>
                  <a:schemeClr val="accent6"/>
                </a:solidFill>
              </a:rPr>
              <a:t>Function</a:t>
            </a:r>
            <a:r>
              <a:rPr lang="en-US" sz="1800" dirty="0" smtClean="0"/>
              <a:t> </a:t>
            </a:r>
            <a:r>
              <a:rPr lang="en-US" sz="1800" dirty="0" err="1" smtClean="0"/>
              <a:t>RunModel</a:t>
            </a:r>
            <a:r>
              <a:rPr lang="en-US" sz="1800" dirty="0" smtClean="0"/>
              <a:t>()</a:t>
            </a:r>
          </a:p>
          <a:p>
            <a:r>
              <a:rPr lang="en-US" sz="1800" dirty="0" smtClean="0">
                <a:solidFill>
                  <a:schemeClr val="accent3">
                    <a:lumMod val="75000"/>
                  </a:schemeClr>
                </a:solidFill>
              </a:rPr>
              <a:t>   ' set up variables</a:t>
            </a:r>
          </a:p>
          <a:p>
            <a:r>
              <a:rPr lang="en-US" sz="1800" dirty="0" smtClean="0"/>
              <a:t>   </a:t>
            </a:r>
            <a:r>
              <a:rPr lang="en-US" sz="1800" dirty="0" err="1" smtClean="0"/>
              <a:t>NumIterations</a:t>
            </a:r>
            <a:r>
              <a:rPr lang="en-US" sz="1800" dirty="0" smtClean="0"/>
              <a:t> = Range("C8").Value</a:t>
            </a:r>
          </a:p>
          <a:p>
            <a:r>
              <a:rPr lang="en-US" sz="1800" dirty="0" smtClean="0">
                <a:solidFill>
                  <a:schemeClr val="accent3">
                    <a:lumMod val="75000"/>
                  </a:schemeClr>
                </a:solidFill>
              </a:rPr>
              <a:t>   ' run calculation in a loop</a:t>
            </a:r>
          </a:p>
          <a:p>
            <a:r>
              <a:rPr lang="en-US" sz="1800" dirty="0" smtClean="0"/>
              <a:t>   </a:t>
            </a:r>
            <a:r>
              <a:rPr lang="en-US" sz="1800" dirty="0" smtClean="0">
                <a:solidFill>
                  <a:schemeClr val="accent6"/>
                </a:solidFill>
              </a:rPr>
              <a:t>For</a:t>
            </a:r>
            <a:r>
              <a:rPr lang="en-US" sz="1800" dirty="0" smtClean="0"/>
              <a:t> n = 1 </a:t>
            </a:r>
            <a:r>
              <a:rPr lang="en-US" sz="1800" dirty="0" smtClean="0">
                <a:solidFill>
                  <a:schemeClr val="accent6"/>
                </a:solidFill>
              </a:rPr>
              <a:t>To</a:t>
            </a:r>
            <a:r>
              <a:rPr lang="en-US" sz="1800" dirty="0" smtClean="0"/>
              <a:t> </a:t>
            </a:r>
            <a:r>
              <a:rPr lang="en-US" sz="1800" dirty="0" err="1" smtClean="0"/>
              <a:t>NumIterations</a:t>
            </a:r>
            <a:endParaRPr lang="en-US" sz="1800" dirty="0" smtClean="0"/>
          </a:p>
          <a:p>
            <a:r>
              <a:rPr lang="en-US" sz="1800" dirty="0" smtClean="0"/>
              <a:t>      </a:t>
            </a:r>
            <a:r>
              <a:rPr lang="en-US" sz="1800" dirty="0" err="1" smtClean="0"/>
              <a:t>rslt</a:t>
            </a:r>
            <a:r>
              <a:rPr lang="en-US" sz="1800" dirty="0" smtClean="0"/>
              <a:t> = </a:t>
            </a:r>
            <a:r>
              <a:rPr lang="en-US" sz="1800" dirty="0" err="1" smtClean="0"/>
              <a:t>CalculateSingleIteration</a:t>
            </a:r>
            <a:r>
              <a:rPr lang="en-US" sz="1800" dirty="0" smtClean="0"/>
              <a:t>(n)</a:t>
            </a:r>
          </a:p>
          <a:p>
            <a:r>
              <a:rPr lang="en-US" sz="1800" dirty="0" smtClean="0"/>
              <a:t>      </a:t>
            </a:r>
            <a:r>
              <a:rPr lang="en-US" sz="1800" dirty="0" err="1" smtClean="0"/>
              <a:t>ConsolidateResults</a:t>
            </a:r>
            <a:r>
              <a:rPr lang="en-US" sz="1800" dirty="0" smtClean="0"/>
              <a:t> </a:t>
            </a:r>
            <a:r>
              <a:rPr lang="en-US" sz="1800" dirty="0" err="1" smtClean="0"/>
              <a:t>rslt</a:t>
            </a:r>
            <a:endParaRPr lang="en-US" sz="1800" dirty="0" smtClean="0"/>
          </a:p>
          <a:p>
            <a:r>
              <a:rPr lang="en-US" sz="1800" dirty="0" smtClean="0"/>
              <a:t>   </a:t>
            </a:r>
            <a:r>
              <a:rPr lang="en-US" sz="1800" dirty="0" smtClean="0">
                <a:solidFill>
                  <a:schemeClr val="accent6"/>
                </a:solidFill>
              </a:rPr>
              <a:t>Next</a:t>
            </a:r>
            <a:r>
              <a:rPr lang="en-US" sz="1800" dirty="0" smtClean="0"/>
              <a:t> n</a:t>
            </a:r>
          </a:p>
          <a:p>
            <a:r>
              <a:rPr lang="en-US" sz="1800" dirty="0" smtClean="0">
                <a:solidFill>
                  <a:schemeClr val="accent3">
                    <a:lumMod val="75000"/>
                  </a:schemeClr>
                </a:solidFill>
              </a:rPr>
              <a:t>   ' complete</a:t>
            </a:r>
            <a:r>
              <a:rPr lang="en-US" sz="1800" dirty="0" smtClean="0"/>
              <a:t>   </a:t>
            </a:r>
          </a:p>
          <a:p>
            <a:r>
              <a:rPr lang="en-US" sz="1800" dirty="0" smtClean="0"/>
              <a:t>   </a:t>
            </a:r>
            <a:r>
              <a:rPr lang="en-US" sz="1800" dirty="0" smtClean="0">
                <a:solidFill>
                  <a:schemeClr val="accent6"/>
                </a:solidFill>
              </a:rPr>
              <a:t>call</a:t>
            </a:r>
            <a:r>
              <a:rPr lang="en-US" sz="1800" dirty="0" smtClean="0"/>
              <a:t> </a:t>
            </a:r>
            <a:r>
              <a:rPr lang="en-US" sz="1800" dirty="0" err="1" smtClean="0"/>
              <a:t>UpdateCharts</a:t>
            </a:r>
            <a:endParaRPr lang="en-US" sz="1800" dirty="0" smtClean="0"/>
          </a:p>
          <a:p>
            <a:r>
              <a:rPr lang="en-US" sz="1800" dirty="0" smtClean="0">
                <a:solidFill>
                  <a:schemeClr val="accent6"/>
                </a:solidFill>
              </a:rPr>
              <a:t>End Function</a:t>
            </a:r>
          </a:p>
        </p:txBody>
      </p:sp>
      <p:sp>
        <p:nvSpPr>
          <p:cNvPr id="4" name="Rectangle 3"/>
          <p:cNvSpPr/>
          <p:nvPr/>
        </p:nvSpPr>
        <p:spPr bwMode="auto">
          <a:xfrm>
            <a:off x="1201461" y="2971806"/>
            <a:ext cx="7008574" cy="1920219"/>
          </a:xfrm>
          <a:prstGeom prst="rect">
            <a:avLst/>
          </a:prstGeom>
          <a:noFill/>
          <a:ln>
            <a:solidFill>
              <a:schemeClr val="bg1"/>
            </a:solidFill>
            <a:headEnd type="none" w="med" len="med"/>
            <a:tailEnd type="none" w="med" len="med"/>
          </a:ln>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Rectangle 1"/>
          <p:cNvSpPr/>
          <p:nvPr/>
        </p:nvSpPr>
        <p:spPr>
          <a:xfrm>
            <a:off x="904316" y="1051586"/>
            <a:ext cx="8602931" cy="584775"/>
          </a:xfrm>
          <a:prstGeom prst="rect">
            <a:avLst/>
          </a:prstGeom>
        </p:spPr>
        <p:txBody>
          <a:bodyPr wrap="square">
            <a:spAutoFit/>
          </a:bodyPr>
          <a:lstStyle/>
          <a:p>
            <a:r>
              <a:rPr lang="en-US" sz="3200" dirty="0" smtClean="0">
                <a:solidFill>
                  <a:schemeClr val="bg1"/>
                </a:solidFill>
              </a:rPr>
              <a:t>Iterative </a:t>
            </a:r>
            <a:r>
              <a:rPr lang="en-US" sz="3200" dirty="0">
                <a:solidFill>
                  <a:schemeClr val="bg1"/>
                </a:solidFill>
              </a:rPr>
              <a:t>loop calculation</a:t>
            </a:r>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1173090" cy="2202141"/>
          </a:xfrm>
        </p:spPr>
        <p:txBody>
          <a:bodyPr/>
          <a:lstStyle/>
          <a:p>
            <a:r>
              <a:rPr lang="en-US" dirty="0" smtClean="0"/>
              <a:t/>
            </a:r>
            <a:br>
              <a:rPr lang="en-US" dirty="0" smtClean="0"/>
            </a:br>
            <a:r>
              <a:rPr lang="en-US" dirty="0" smtClean="0"/>
              <a:t>Modified VBA Code</a:t>
            </a:r>
            <a:br>
              <a:rPr lang="en-US" dirty="0" smtClean="0"/>
            </a:br>
            <a:endParaRPr lang="en-US" dirty="0">
              <a:solidFill>
                <a:schemeClr val="tx2"/>
              </a:solidFill>
            </a:endParaRPr>
          </a:p>
        </p:txBody>
      </p:sp>
      <p:sp>
        <p:nvSpPr>
          <p:cNvPr id="6" name="Text Placeholder 5"/>
          <p:cNvSpPr>
            <a:spLocks noGrp="1"/>
          </p:cNvSpPr>
          <p:nvPr>
            <p:ph type="body" sz="quarter" idx="10"/>
          </p:nvPr>
        </p:nvSpPr>
        <p:spPr>
          <a:xfrm>
            <a:off x="962833" y="1905000"/>
            <a:ext cx="10718125" cy="2382191"/>
          </a:xfrm>
        </p:spPr>
        <p:txBody>
          <a:bodyPr/>
          <a:lstStyle/>
          <a:p>
            <a:r>
              <a:rPr lang="en-US" sz="1800" dirty="0" smtClean="0">
                <a:solidFill>
                  <a:schemeClr val="accent6"/>
                </a:solidFill>
              </a:rPr>
              <a:t>Function</a:t>
            </a:r>
            <a:r>
              <a:rPr lang="en-US" sz="1800" dirty="0" smtClean="0"/>
              <a:t> Execute( data </a:t>
            </a:r>
            <a:r>
              <a:rPr lang="en-US" sz="1800" dirty="0" smtClean="0">
                <a:solidFill>
                  <a:schemeClr val="accent6"/>
                </a:solidFill>
              </a:rPr>
              <a:t>As Variant </a:t>
            </a:r>
            <a:r>
              <a:rPr lang="en-US" sz="1800" dirty="0" smtClean="0"/>
              <a:t>) </a:t>
            </a:r>
            <a:r>
              <a:rPr lang="en-US" sz="1800" dirty="0" smtClean="0">
                <a:solidFill>
                  <a:schemeClr val="accent6"/>
                </a:solidFill>
              </a:rPr>
              <a:t>As Variant</a:t>
            </a:r>
          </a:p>
          <a:p>
            <a:r>
              <a:rPr lang="en-US" sz="1800" dirty="0" smtClean="0">
                <a:solidFill>
                  <a:schemeClr val="accent3">
                    <a:lumMod val="75000"/>
                  </a:schemeClr>
                </a:solidFill>
              </a:rPr>
              <a:t>   ' run single iteration</a:t>
            </a:r>
          </a:p>
          <a:p>
            <a:r>
              <a:rPr lang="en-US" sz="1800" dirty="0" smtClean="0"/>
              <a:t>   Execute = </a:t>
            </a:r>
            <a:r>
              <a:rPr lang="en-US" sz="1800" dirty="0" err="1" smtClean="0"/>
              <a:t>CalculateSingleIteration</a:t>
            </a:r>
            <a:r>
              <a:rPr lang="en-US" sz="1800" dirty="0" smtClean="0"/>
              <a:t>(data)</a:t>
            </a:r>
          </a:p>
          <a:p>
            <a:r>
              <a:rPr lang="en-US" sz="1800" dirty="0" smtClean="0">
                <a:solidFill>
                  <a:schemeClr val="accent6"/>
                </a:solidFill>
              </a:rPr>
              <a:t>End Function</a:t>
            </a:r>
          </a:p>
          <a:p>
            <a:r>
              <a:rPr lang="en-US" sz="1800" dirty="0" smtClean="0">
                <a:solidFill>
                  <a:schemeClr val="accent6"/>
                </a:solidFill>
              </a:rPr>
              <a:t>Function</a:t>
            </a:r>
            <a:r>
              <a:rPr lang="en-US" sz="1800" dirty="0" smtClean="0"/>
              <a:t> Merge( data </a:t>
            </a:r>
            <a:r>
              <a:rPr lang="en-US" sz="1800" dirty="0" smtClean="0">
                <a:solidFill>
                  <a:schemeClr val="accent6"/>
                </a:solidFill>
              </a:rPr>
              <a:t>As Variant </a:t>
            </a:r>
            <a:r>
              <a:rPr lang="en-US" sz="1800" dirty="0" smtClean="0"/>
              <a:t>)</a:t>
            </a:r>
          </a:p>
          <a:p>
            <a:r>
              <a:rPr lang="en-US" sz="1800" dirty="0" smtClean="0">
                <a:solidFill>
                  <a:schemeClr val="accent3">
                    <a:lumMod val="75000"/>
                  </a:schemeClr>
                </a:solidFill>
              </a:rPr>
              <a:t>   ' insert results into workbook</a:t>
            </a:r>
          </a:p>
          <a:p>
            <a:r>
              <a:rPr lang="en-US" sz="1800" dirty="0" smtClean="0"/>
              <a:t>   </a:t>
            </a:r>
            <a:r>
              <a:rPr lang="en-US" sz="1800" dirty="0" err="1" smtClean="0"/>
              <a:t>ConsolidateResults</a:t>
            </a:r>
            <a:r>
              <a:rPr lang="en-US" sz="1800" dirty="0" smtClean="0"/>
              <a:t> data</a:t>
            </a:r>
          </a:p>
          <a:p>
            <a:r>
              <a:rPr lang="en-US" sz="1800" dirty="0" smtClean="0">
                <a:solidFill>
                  <a:schemeClr val="accent6"/>
                </a:solidFill>
              </a:rPr>
              <a:t>End Function</a:t>
            </a:r>
          </a:p>
        </p:txBody>
      </p:sp>
      <p:sp>
        <p:nvSpPr>
          <p:cNvPr id="4" name="Rectangle 3"/>
          <p:cNvSpPr/>
          <p:nvPr/>
        </p:nvSpPr>
        <p:spPr bwMode="auto">
          <a:xfrm>
            <a:off x="1303061" y="2174984"/>
            <a:ext cx="7008574" cy="914400"/>
          </a:xfrm>
          <a:prstGeom prst="rect">
            <a:avLst/>
          </a:prstGeom>
          <a:noFill/>
          <a:ln>
            <a:solidFill>
              <a:schemeClr val="bg1"/>
            </a:solidFill>
            <a:headEnd type="none" w="med" len="med"/>
            <a:tailEnd type="none" w="med" len="med"/>
          </a:ln>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1303061" y="3812169"/>
            <a:ext cx="7008574" cy="914400"/>
          </a:xfrm>
          <a:prstGeom prst="rect">
            <a:avLst/>
          </a:prstGeom>
          <a:noFill/>
          <a:ln>
            <a:solidFill>
              <a:schemeClr val="bg1"/>
            </a:solidFill>
            <a:headEnd type="none" w="med" len="med"/>
            <a:tailEnd type="none" w="med" len="med"/>
          </a:ln>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Rectangle 1"/>
          <p:cNvSpPr/>
          <p:nvPr/>
        </p:nvSpPr>
        <p:spPr>
          <a:xfrm>
            <a:off x="853276" y="1143025"/>
            <a:ext cx="6776599" cy="584775"/>
          </a:xfrm>
          <a:prstGeom prst="rect">
            <a:avLst/>
          </a:prstGeom>
        </p:spPr>
        <p:txBody>
          <a:bodyPr wrap="none">
            <a:spAutoFit/>
          </a:bodyPr>
          <a:lstStyle/>
          <a:p>
            <a:r>
              <a:rPr lang="en-US" sz="3200" dirty="0">
                <a:solidFill>
                  <a:schemeClr val="bg1"/>
                </a:solidFill>
              </a:rPr>
              <a:t>Business logic is moved, but unchanged</a:t>
            </a:r>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Workbook Offload</a:t>
            </a:r>
            <a:r>
              <a:rPr lang="en-US" sz="2400" dirty="0" smtClean="0"/>
              <a:t> Strengths &amp; Weaknesses</a:t>
            </a: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4F1169EA-F6BB-4D62-B3BE-C57C96E70806}"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74</a:t>
            </a:fld>
            <a:endParaRPr lang="en-CA" dirty="0"/>
          </a:p>
        </p:txBody>
      </p:sp>
      <p:sp>
        <p:nvSpPr>
          <p:cNvPr id="7" name="Content Placeholder 2"/>
          <p:cNvSpPr txBox="1">
            <a:spLocks/>
          </p:cNvSpPr>
          <p:nvPr/>
        </p:nvSpPr>
        <p:spPr bwMode="auto">
          <a:xfrm>
            <a:off x="609501" y="1234464"/>
            <a:ext cx="5484971" cy="4937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2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lnSpc>
                <a:spcPct val="90000"/>
              </a:lnSpc>
              <a:spcBef>
                <a:spcPts val="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lnSpc>
                <a:spcPct val="90000"/>
              </a:lnSpc>
              <a:spcBef>
                <a:spcPts val="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a:p>
            <a:pPr marL="0" indent="0" algn="ctr">
              <a:buNone/>
            </a:pPr>
            <a:r>
              <a:rPr lang="en-US" sz="2800" dirty="0" smtClean="0"/>
              <a:t>Strengths</a:t>
            </a:r>
          </a:p>
          <a:p>
            <a:r>
              <a:rPr lang="en-US" sz="2800" dirty="0" smtClean="0"/>
              <a:t>Parallel calculation</a:t>
            </a:r>
          </a:p>
          <a:p>
            <a:r>
              <a:rPr lang="en-US" sz="2800" dirty="0" smtClean="0"/>
              <a:t>Performance</a:t>
            </a:r>
          </a:p>
          <a:p>
            <a:r>
              <a:rPr lang="en-US" sz="2800" dirty="0" smtClean="0"/>
              <a:t>Multiple programming models</a:t>
            </a:r>
          </a:p>
          <a:p>
            <a:r>
              <a:rPr lang="en-US" sz="2800" dirty="0" smtClean="0"/>
              <a:t>VBA developers</a:t>
            </a:r>
          </a:p>
          <a:p>
            <a:r>
              <a:rPr lang="en-US" sz="2800" dirty="0" smtClean="0"/>
              <a:t>Scripting/Applications</a:t>
            </a:r>
          </a:p>
          <a:p>
            <a:r>
              <a:rPr lang="en-US" sz="2800" dirty="0" smtClean="0"/>
              <a:t>Does not require Excel on the Compute Node</a:t>
            </a:r>
          </a:p>
          <a:p>
            <a:endParaRPr lang="en-US" sz="2800" dirty="0" smtClean="0"/>
          </a:p>
          <a:p>
            <a:pPr marL="0" indent="0">
              <a:buFont typeface="Arial" charset="0"/>
              <a:buNone/>
            </a:pPr>
            <a:endParaRPr lang="en-US" dirty="0"/>
          </a:p>
        </p:txBody>
      </p:sp>
      <p:sp>
        <p:nvSpPr>
          <p:cNvPr id="8" name="Content Placeholder 2"/>
          <p:cNvSpPr txBox="1">
            <a:spLocks/>
          </p:cNvSpPr>
          <p:nvPr/>
        </p:nvSpPr>
        <p:spPr bwMode="auto">
          <a:xfrm>
            <a:off x="6297620" y="1234464"/>
            <a:ext cx="5484971" cy="4937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2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lnSpc>
                <a:spcPct val="90000"/>
              </a:lnSpc>
              <a:spcBef>
                <a:spcPts val="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lnSpc>
                <a:spcPct val="90000"/>
              </a:lnSpc>
              <a:spcBef>
                <a:spcPts val="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lnSpc>
                <a:spcPct val="90000"/>
              </a:lnSpc>
              <a:spcBef>
                <a:spcPts val="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a:p>
            <a:pPr marL="0" indent="0" algn="ctr">
              <a:buNone/>
            </a:pPr>
            <a:r>
              <a:rPr lang="en-US" sz="2800" dirty="0" smtClean="0"/>
              <a:t>Weaknesses</a:t>
            </a:r>
          </a:p>
          <a:p>
            <a:r>
              <a:rPr lang="en-US" sz="2800" dirty="0" smtClean="0"/>
              <a:t>Requires workbook development</a:t>
            </a:r>
          </a:p>
          <a:p>
            <a:r>
              <a:rPr lang="en-US" sz="2800" dirty="0" smtClean="0"/>
              <a:t>Manual partitioning</a:t>
            </a:r>
          </a:p>
          <a:p>
            <a:r>
              <a:rPr lang="en-US" sz="2800" dirty="0" smtClean="0"/>
              <a:t>Only improves iterative calculations</a:t>
            </a:r>
            <a:endParaRPr lang="en-US" sz="2800" dirty="0"/>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The Release Candidate</a:t>
            </a:r>
            <a:endParaRPr lang="en-US" dirty="0"/>
          </a:p>
        </p:txBody>
      </p:sp>
      <p:sp>
        <p:nvSpPr>
          <p:cNvPr id="3" name="Content Placeholder 2"/>
          <p:cNvSpPr>
            <a:spLocks noGrp="1"/>
          </p:cNvSpPr>
          <p:nvPr>
            <p:ph idx="1"/>
          </p:nvPr>
        </p:nvSpPr>
        <p:spPr>
          <a:xfrm>
            <a:off x="507874" y="989013"/>
            <a:ext cx="11172958" cy="4236544"/>
          </a:xfrm>
        </p:spPr>
        <p:txBody>
          <a:bodyPr/>
          <a:lstStyle/>
          <a:p>
            <a:r>
              <a:rPr lang="en-US" dirty="0" smtClean="0"/>
              <a:t>A more robust API</a:t>
            </a:r>
          </a:p>
          <a:p>
            <a:pPr lvl="1"/>
            <a:r>
              <a:rPr lang="en-US" dirty="0" smtClean="0"/>
              <a:t>Get Version, Initialize, Join-Fork macro, Finalize</a:t>
            </a:r>
          </a:p>
          <a:p>
            <a:r>
              <a:rPr lang="en-US" dirty="0" smtClean="0"/>
              <a:t>Performance tuning</a:t>
            </a:r>
          </a:p>
          <a:p>
            <a:r>
              <a:rPr lang="en-US" dirty="0" smtClean="0"/>
              <a:t>Expanded tracing on the cluster and locally</a:t>
            </a:r>
            <a:endParaRPr lang="en-US" dirty="0"/>
          </a:p>
          <a:p>
            <a:r>
              <a:rPr lang="en-US" dirty="0" smtClean="0"/>
              <a:t>Improved error handling and logging</a:t>
            </a:r>
          </a:p>
          <a:p>
            <a:r>
              <a:rPr lang="en-US" dirty="0" smtClean="0"/>
              <a:t>Additional diagnostics</a:t>
            </a:r>
          </a:p>
          <a:p>
            <a:endParaRPr lang="en-US" dirty="0" smtClean="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6633FBF-7F59-42E5-8B9E-08E2619327B2}"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75</a:t>
            </a:fld>
            <a:endParaRPr lang="en-CA" dirty="0"/>
          </a:p>
        </p:txBody>
      </p:sp>
    </p:spTree>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922"/>
            <a:ext cx="11173090" cy="734047"/>
          </a:xfrm>
        </p:spPr>
        <p:txBody>
          <a:bodyPr/>
          <a:lstStyle/>
          <a:p>
            <a:r>
              <a:rPr lang="en-US" dirty="0" smtClean="0"/>
              <a:t>In-House Stress and Scale Results</a:t>
            </a:r>
            <a:endParaRPr lang="en-US" dirty="0"/>
          </a:p>
        </p:txBody>
      </p:sp>
      <p:sp>
        <p:nvSpPr>
          <p:cNvPr id="5" name="Text Placeholder 4"/>
          <p:cNvSpPr>
            <a:spLocks noGrp="1"/>
          </p:cNvSpPr>
          <p:nvPr>
            <p:ph type="body" sz="quarter" idx="10"/>
          </p:nvPr>
        </p:nvSpPr>
        <p:spPr>
          <a:xfrm>
            <a:off x="507868" y="1447799"/>
            <a:ext cx="11173090" cy="5133713"/>
          </a:xfrm>
        </p:spPr>
        <p:txBody>
          <a:bodyPr/>
          <a:lstStyle/>
          <a:p>
            <a:r>
              <a:rPr lang="en-US" dirty="0" smtClean="0"/>
              <a:t>Excel 2010 64 bit</a:t>
            </a:r>
          </a:p>
          <a:p>
            <a:pPr lvl="1"/>
            <a:r>
              <a:rPr lang="en-US" dirty="0" smtClean="0"/>
              <a:t>Up to 5000 cores</a:t>
            </a:r>
          </a:p>
          <a:p>
            <a:pPr lvl="1"/>
            <a:r>
              <a:rPr lang="en-US" dirty="0" smtClean="0"/>
              <a:t>8 cores/node</a:t>
            </a:r>
          </a:p>
          <a:p>
            <a:pPr lvl="1"/>
            <a:r>
              <a:rPr lang="en-US" dirty="0" smtClean="0"/>
              <a:t>100,000 </a:t>
            </a:r>
            <a:r>
              <a:rPr lang="en-US" dirty="0" err="1" smtClean="0"/>
              <a:t>calcs</a:t>
            </a:r>
            <a:r>
              <a:rPr lang="en-US" dirty="0" smtClean="0"/>
              <a:t>/</a:t>
            </a:r>
            <a:r>
              <a:rPr lang="en-US" dirty="0" err="1" smtClean="0"/>
              <a:t>wb</a:t>
            </a:r>
            <a:r>
              <a:rPr lang="en-US" dirty="0" smtClean="0"/>
              <a:t>; </a:t>
            </a:r>
          </a:p>
          <a:p>
            <a:pPr lvl="1"/>
            <a:r>
              <a:rPr lang="en-US" dirty="0" smtClean="0"/>
              <a:t>total </a:t>
            </a:r>
            <a:r>
              <a:rPr lang="en-US" dirty="0" err="1" smtClean="0"/>
              <a:t>calcs</a:t>
            </a:r>
            <a:r>
              <a:rPr lang="en-US" dirty="0" smtClean="0"/>
              <a:t> executed: 299,600,000 in 288 hours </a:t>
            </a:r>
            <a:r>
              <a:rPr lang="en-US" sz="2400" dirty="0" smtClean="0"/>
              <a:t>(12d)</a:t>
            </a:r>
          </a:p>
          <a:p>
            <a:pPr lvl="2"/>
            <a:r>
              <a:rPr lang="en-US" dirty="0" smtClean="0"/>
              <a:t>That’s 1 million </a:t>
            </a:r>
            <a:r>
              <a:rPr lang="en-US" dirty="0" err="1" smtClean="0"/>
              <a:t>calcs</a:t>
            </a:r>
            <a:r>
              <a:rPr lang="en-US" dirty="0" smtClean="0"/>
              <a:t> per hour or</a:t>
            </a:r>
          </a:p>
          <a:p>
            <a:pPr lvl="2"/>
            <a:r>
              <a:rPr lang="en-US" dirty="0" smtClean="0"/>
              <a:t>~17k </a:t>
            </a:r>
            <a:r>
              <a:rPr lang="en-US" dirty="0" err="1" smtClean="0"/>
              <a:t>calcs</a:t>
            </a:r>
            <a:r>
              <a:rPr lang="en-US" dirty="0" smtClean="0"/>
              <a:t> per minute</a:t>
            </a:r>
          </a:p>
          <a:p>
            <a:pPr lvl="2"/>
            <a:endParaRPr lang="en-US" dirty="0" smtClean="0"/>
          </a:p>
          <a:p>
            <a:pPr marL="0" indent="0">
              <a:buNone/>
            </a:pPr>
            <a:endParaRPr lang="en-US" dirty="0" smtClean="0"/>
          </a:p>
        </p:txBody>
      </p:sp>
    </p:spTree>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Absolute Performance</a:t>
            </a:r>
            <a:endParaRPr lang="en-US" dirty="0"/>
          </a:p>
        </p:txBody>
      </p:sp>
      <p:sp>
        <p:nvSpPr>
          <p:cNvPr id="5" name="Content Placeholder 4"/>
          <p:cNvSpPr>
            <a:spLocks noGrp="1"/>
          </p:cNvSpPr>
          <p:nvPr>
            <p:ph sz="half" idx="2"/>
          </p:nvPr>
        </p:nvSpPr>
        <p:spPr>
          <a:xfrm>
            <a:off x="7618016" y="1551326"/>
            <a:ext cx="4672383" cy="3477875"/>
          </a:xfrm>
        </p:spPr>
        <p:txBody>
          <a:bodyPr/>
          <a:lstStyle/>
          <a:p>
            <a:r>
              <a:rPr lang="en-US" sz="2000" dirty="0" smtClean="0"/>
              <a:t>Pricing model: 250 assets </a:t>
            </a:r>
          </a:p>
          <a:p>
            <a:endParaRPr lang="en-US" sz="2000" dirty="0" smtClean="0"/>
          </a:p>
          <a:p>
            <a:r>
              <a:rPr lang="en-US" sz="2000" dirty="0" smtClean="0"/>
              <a:t>Includes Excel calculation, VBA, and external libraries </a:t>
            </a:r>
          </a:p>
          <a:p>
            <a:endParaRPr lang="en-US" sz="2000" dirty="0" smtClean="0"/>
          </a:p>
          <a:p>
            <a:r>
              <a:rPr lang="en-US" sz="2000" dirty="0" smtClean="0"/>
              <a:t>On the desktop:                      more than one hour</a:t>
            </a:r>
          </a:p>
          <a:p>
            <a:endParaRPr lang="en-US" sz="2000" dirty="0" smtClean="0"/>
          </a:p>
          <a:p>
            <a:r>
              <a:rPr lang="en-US" sz="2000" dirty="0" smtClean="0"/>
              <a:t>On a 64-core cluster:                  65 seconds</a:t>
            </a:r>
          </a:p>
          <a:p>
            <a:endParaRPr lang="en-US" sz="2000" dirty="0"/>
          </a:p>
        </p:txBody>
      </p:sp>
      <p:sp>
        <p:nvSpPr>
          <p:cNvPr id="7" name="Bent Arrow 6"/>
          <p:cNvSpPr/>
          <p:nvPr/>
        </p:nvSpPr>
        <p:spPr bwMode="auto">
          <a:xfrm rot="16200000">
            <a:off x="774449" y="4915019"/>
            <a:ext cx="381002" cy="914161"/>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8" name="Bent Arrow 7"/>
          <p:cNvSpPr/>
          <p:nvPr/>
        </p:nvSpPr>
        <p:spPr bwMode="auto">
          <a:xfrm rot="16200000" flipV="1">
            <a:off x="6462568" y="4915019"/>
            <a:ext cx="381000" cy="914161"/>
          </a:xfrm>
          <a:prstGeom prst="ben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graphicFrame>
        <p:nvGraphicFramePr>
          <p:cNvPr id="9" name="Content Placeholder 5"/>
          <p:cNvGraphicFramePr>
            <a:graphicFrameLocks noGrp="1"/>
          </p:cNvGraphicFramePr>
          <p:nvPr>
            <p:extLst/>
          </p:nvPr>
        </p:nvGraphicFramePr>
        <p:xfrm>
          <a:off x="243841" y="1223578"/>
          <a:ext cx="7211721" cy="4343400"/>
        </p:xfrm>
        <a:graphic>
          <a:graphicData uri="http://schemas.openxmlformats.org/drawingml/2006/chart">
            <c:chart xmlns:c="http://schemas.openxmlformats.org/drawingml/2006/chart" xmlns:r="http://schemas.openxmlformats.org/officeDocument/2006/relationships" r:id="rId3"/>
          </a:graphicData>
        </a:graphic>
      </p:graphicFrame>
    </p:spTree>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807"/>
            <a:ext cx="11173090" cy="734047"/>
          </a:xfrm>
        </p:spPr>
        <p:txBody>
          <a:bodyPr/>
          <a:lstStyle/>
          <a:p>
            <a:r>
              <a:rPr lang="en-US" dirty="0" smtClean="0"/>
              <a:t>Performance Considerations</a:t>
            </a:r>
            <a:endParaRPr lang="en-US" dirty="0"/>
          </a:p>
        </p:txBody>
      </p:sp>
      <p:sp>
        <p:nvSpPr>
          <p:cNvPr id="5" name="Text Placeholder 4"/>
          <p:cNvSpPr>
            <a:spLocks noGrp="1"/>
          </p:cNvSpPr>
          <p:nvPr>
            <p:ph type="body" sz="quarter" idx="10"/>
          </p:nvPr>
        </p:nvSpPr>
        <p:spPr>
          <a:xfrm>
            <a:off x="507868" y="1447799"/>
            <a:ext cx="11173090" cy="5466112"/>
          </a:xfrm>
        </p:spPr>
        <p:txBody>
          <a:bodyPr/>
          <a:lstStyle/>
          <a:p>
            <a:r>
              <a:rPr lang="en-US" sz="2800" dirty="0" smtClean="0"/>
              <a:t>Overhead</a:t>
            </a:r>
          </a:p>
          <a:p>
            <a:pPr lvl="1"/>
            <a:r>
              <a:rPr lang="en-US" sz="2000" dirty="0" smtClean="0"/>
              <a:t>Fixed overhead, variable overhead</a:t>
            </a:r>
          </a:p>
          <a:p>
            <a:pPr lvl="1"/>
            <a:r>
              <a:rPr lang="en-US" sz="2000" dirty="0" smtClean="0"/>
              <a:t>Cold start vs. warm start</a:t>
            </a:r>
          </a:p>
          <a:p>
            <a:pPr lvl="1"/>
            <a:r>
              <a:rPr lang="en-US" sz="2000" dirty="0" smtClean="0"/>
              <a:t>Network latency</a:t>
            </a:r>
          </a:p>
          <a:p>
            <a:endParaRPr lang="en-US" sz="2800" dirty="0" smtClean="0"/>
          </a:p>
          <a:p>
            <a:r>
              <a:rPr lang="en-US" sz="2800" dirty="0" smtClean="0"/>
              <a:t>Cluster Utilization</a:t>
            </a:r>
          </a:p>
          <a:p>
            <a:pPr lvl="1"/>
            <a:r>
              <a:rPr lang="en-US" sz="2000" dirty="0" smtClean="0"/>
              <a:t>Other running computations</a:t>
            </a:r>
          </a:p>
          <a:p>
            <a:pPr lvl="1"/>
            <a:r>
              <a:rPr lang="en-US" sz="2000" dirty="0" smtClean="0"/>
              <a:t>Effective parallelization</a:t>
            </a:r>
          </a:p>
          <a:p>
            <a:pPr lvl="1"/>
            <a:endParaRPr lang="en-US" sz="2400" dirty="0" smtClean="0"/>
          </a:p>
          <a:p>
            <a:r>
              <a:rPr lang="en-US" sz="2800" dirty="0" smtClean="0"/>
              <a:t>Observed Performance</a:t>
            </a:r>
          </a:p>
          <a:p>
            <a:pPr lvl="1"/>
            <a:r>
              <a:rPr lang="en-US" sz="2000" dirty="0" smtClean="0"/>
              <a:t>Comparative performance vs. desktop (Real-world usage)</a:t>
            </a:r>
          </a:p>
          <a:p>
            <a:pPr lvl="1"/>
            <a:r>
              <a:rPr lang="en-US" sz="2000" dirty="0" smtClean="0"/>
              <a:t>Hardware factors, scalability</a:t>
            </a:r>
          </a:p>
          <a:p>
            <a:endParaRPr lang="en-US" sz="2800" dirty="0" smtClean="0"/>
          </a:p>
          <a:p>
            <a:pPr lvl="1"/>
            <a:endParaRPr lang="en-US" sz="2400" dirty="0" smtClean="0"/>
          </a:p>
        </p:txBody>
      </p:sp>
    </p:spTree>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Framework</a:t>
            </a:r>
            <a:endParaRPr lang="en-US" dirty="0"/>
          </a:p>
        </p:txBody>
      </p:sp>
      <p:sp>
        <p:nvSpPr>
          <p:cNvPr id="3" name="Content Placeholder 2"/>
          <p:cNvSpPr>
            <a:spLocks noGrp="1"/>
          </p:cNvSpPr>
          <p:nvPr>
            <p:ph idx="1"/>
          </p:nvPr>
        </p:nvSpPr>
        <p:spPr>
          <a:xfrm>
            <a:off x="507874" y="989013"/>
            <a:ext cx="11172958" cy="4952125"/>
          </a:xfrm>
        </p:spPr>
        <p:txBody>
          <a:bodyPr/>
          <a:lstStyle/>
          <a:p>
            <a:pPr marL="0" indent="0">
              <a:buNone/>
            </a:pPr>
            <a:r>
              <a:rPr lang="en-US" i="1" dirty="0" smtClean="0"/>
              <a:t>When is HPC Services for Excel 2010 the appropriate solution?</a:t>
            </a:r>
          </a:p>
          <a:p>
            <a:pPr marL="0" indent="0">
              <a:buNone/>
            </a:pPr>
            <a:endParaRPr lang="en-US" i="1" dirty="0" smtClean="0"/>
          </a:p>
          <a:p>
            <a:pPr marL="0" indent="0">
              <a:buNone/>
            </a:pPr>
            <a:r>
              <a:rPr lang="en-US" dirty="0"/>
              <a:t>Optimally: Write applications in native code</a:t>
            </a:r>
          </a:p>
          <a:p>
            <a:pPr marL="0" indent="0">
              <a:buNone/>
            </a:pPr>
            <a:r>
              <a:rPr lang="en-US" dirty="0"/>
              <a:t>Or use Excel:</a:t>
            </a:r>
          </a:p>
          <a:p>
            <a:r>
              <a:rPr lang="en-US" sz="2800" dirty="0"/>
              <a:t>Support legacy code &amp; legacy models</a:t>
            </a:r>
          </a:p>
          <a:p>
            <a:r>
              <a:rPr lang="en-US" sz="2800" dirty="0"/>
              <a:t>Usability and user familiarity</a:t>
            </a:r>
          </a:p>
          <a:p>
            <a:r>
              <a:rPr lang="en-US" sz="2800" dirty="0"/>
              <a:t>Development skills: VBA vs. code development </a:t>
            </a:r>
          </a:p>
          <a:p>
            <a:pPr marL="0" indent="0">
              <a:buNone/>
            </a:pP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9F18510B-5B89-4461-8835-1D6BA77C2D2C}"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79</a:t>
            </a:fld>
            <a:endParaRPr lang="en-CA" dirty="0"/>
          </a:p>
        </p:txBody>
      </p:sp>
    </p:spTree>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Microsoft Entry into HPC</a:t>
            </a:r>
            <a:endParaRPr lang="en-US" sz="4000" dirty="0"/>
          </a:p>
        </p:txBody>
      </p:sp>
      <p:pic>
        <p:nvPicPr>
          <p:cNvPr id="19" name="Picture 2" descr="\\wiererm2\CDROM$\DVD_ART34\Artwork_Imagery\Icons - Illustrations\timeline\timeline.png"/>
          <p:cNvPicPr>
            <a:picLocks noChangeAspect="1" noChangeArrowheads="1"/>
          </p:cNvPicPr>
          <p:nvPr/>
        </p:nvPicPr>
        <p:blipFill>
          <a:blip r:embed="rId3" cstate="print"/>
          <a:srcRect/>
          <a:stretch>
            <a:fillRect/>
          </a:stretch>
        </p:blipFill>
        <p:spPr bwMode="auto">
          <a:xfrm>
            <a:off x="0" y="3314701"/>
            <a:ext cx="12188825" cy="838200"/>
          </a:xfrm>
          <a:prstGeom prst="rect">
            <a:avLst/>
          </a:prstGeom>
          <a:noFill/>
        </p:spPr>
      </p:pic>
      <p:pic>
        <p:nvPicPr>
          <p:cNvPr id="20" name="Picture 10" descr="https://mediabank.partners.extranet.microsoft.com/transfer/rad94725/1/ws03-CmpClstr_v_rgb.png"/>
          <p:cNvPicPr>
            <a:picLocks noChangeAspect="1" noChangeArrowheads="1"/>
          </p:cNvPicPr>
          <p:nvPr/>
        </p:nvPicPr>
        <p:blipFill>
          <a:blip r:embed="rId4" cstate="print"/>
          <a:stretch>
            <a:fillRect/>
          </a:stretch>
        </p:blipFill>
        <p:spPr bwMode="auto">
          <a:xfrm>
            <a:off x="359027" y="1513575"/>
            <a:ext cx="4522256" cy="1541549"/>
          </a:xfrm>
          <a:prstGeom prst="rect">
            <a:avLst/>
          </a:prstGeom>
          <a:noFill/>
        </p:spPr>
      </p:pic>
      <p:sp>
        <p:nvSpPr>
          <p:cNvPr id="21" name="TextBox 20"/>
          <p:cNvSpPr txBox="1"/>
          <p:nvPr/>
        </p:nvSpPr>
        <p:spPr>
          <a:xfrm>
            <a:off x="2722702" y="4145071"/>
            <a:ext cx="11905653" cy="615519"/>
          </a:xfrm>
          <a:prstGeom prst="rect">
            <a:avLst/>
          </a:prstGeom>
          <a:noFill/>
        </p:spPr>
        <p:txBody>
          <a:bodyPr wrap="square" lIns="121883" tIns="60943" rIns="121883" bIns="60943" rtlCol="0">
            <a:spAutoFit/>
          </a:bodyPr>
          <a:lstStyle/>
          <a:p>
            <a:r>
              <a:rPr lang="en-US" sz="3200" b="1" dirty="0"/>
              <a:t>Personal Super Computing</a:t>
            </a:r>
          </a:p>
        </p:txBody>
      </p:sp>
      <p:sp>
        <p:nvSpPr>
          <p:cNvPr id="22" name="Content Placeholder 2"/>
          <p:cNvSpPr txBox="1">
            <a:spLocks/>
          </p:cNvSpPr>
          <p:nvPr/>
        </p:nvSpPr>
        <p:spPr>
          <a:xfrm>
            <a:off x="2722702" y="4655709"/>
            <a:ext cx="9466125" cy="2416629"/>
          </a:xfrm>
          <a:prstGeom prst="rect">
            <a:avLst/>
          </a:prstGeom>
        </p:spPr>
        <p:txBody>
          <a:bodyPr lIns="121883" tIns="60943" rIns="121883" bIns="60943"/>
          <a:lstStyle/>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Built on Windows Server 2003</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Microsoft Entry into HPC</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Addressing Personal And Workgroup Needs</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End User Applications available for Windows</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Parallel and HPC Development Tools</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Ease of Management and Deployment</a:t>
            </a:r>
          </a:p>
        </p:txBody>
      </p:sp>
      <p:pic>
        <p:nvPicPr>
          <p:cNvPr id="23" name="Picture 27" descr="\\wiererm2\CDROM$\DVD_ART34\Logos\Visual Studio\Visual Studio 2005\Visual Studio 2005 logo v.png"/>
          <p:cNvPicPr>
            <a:picLocks noChangeAspect="1" noChangeArrowheads="1"/>
          </p:cNvPicPr>
          <p:nvPr/>
        </p:nvPicPr>
        <p:blipFill>
          <a:blip r:embed="rId6" cstate="print"/>
          <a:stretch>
            <a:fillRect/>
          </a:stretch>
        </p:blipFill>
        <p:spPr bwMode="auto">
          <a:xfrm>
            <a:off x="8779925" y="1700883"/>
            <a:ext cx="1903706" cy="561136"/>
          </a:xfrm>
          <a:prstGeom prst="rect">
            <a:avLst/>
          </a:prstGeom>
          <a:noFill/>
        </p:spPr>
      </p:pic>
      <p:grpSp>
        <p:nvGrpSpPr>
          <p:cNvPr id="24" name="Group 42"/>
          <p:cNvGrpSpPr/>
          <p:nvPr/>
        </p:nvGrpSpPr>
        <p:grpSpPr>
          <a:xfrm>
            <a:off x="172903" y="3308066"/>
            <a:ext cx="1371600" cy="882329"/>
            <a:chOff x="664086" y="3003261"/>
            <a:chExt cx="1336098" cy="882329"/>
          </a:xfrm>
        </p:grpSpPr>
        <p:pic>
          <p:nvPicPr>
            <p:cNvPr id="25" name="Picture 3" descr="\\wiererm2\CDROM$\DVD_ART34\Artwork_Imagery\Icons - Illustrations\timeline\Purple timeline bead.png"/>
            <p:cNvPicPr>
              <a:picLocks noChangeAspect="1" noChangeArrowheads="1"/>
            </p:cNvPicPr>
            <p:nvPr/>
          </p:nvPicPr>
          <p:blipFill>
            <a:blip r:embed="rId7" cstate="print"/>
            <a:srcRect/>
            <a:stretch>
              <a:fillRect/>
            </a:stretch>
          </p:blipFill>
          <p:spPr bwMode="auto">
            <a:xfrm>
              <a:off x="664086" y="3003261"/>
              <a:ext cx="1336098" cy="882329"/>
            </a:xfrm>
            <a:prstGeom prst="rect">
              <a:avLst/>
            </a:prstGeom>
            <a:noFill/>
          </p:spPr>
        </p:pic>
        <p:sp>
          <p:nvSpPr>
            <p:cNvPr id="26" name="TextBox 25"/>
            <p:cNvSpPr txBox="1"/>
            <p:nvPr/>
          </p:nvSpPr>
          <p:spPr>
            <a:xfrm>
              <a:off x="739935" y="3198161"/>
              <a:ext cx="1071419" cy="461665"/>
            </a:xfrm>
            <a:prstGeom prst="rect">
              <a:avLst/>
            </a:prstGeom>
            <a:noFill/>
            <a:ln>
              <a:noFill/>
            </a:ln>
          </p:spPr>
          <p:txBody>
            <a:bodyPr wrap="square" rtlCol="0">
              <a:spAutoFit/>
            </a:bodyPr>
            <a:lstStyle/>
            <a:p>
              <a:pPr algn="ctr"/>
              <a:r>
                <a:rPr lang="en-US" dirty="0" smtClean="0">
                  <a:ln w="18415" cmpd="sng">
                    <a:solidFill>
                      <a:srgbClr val="FFFFFF"/>
                    </a:solidFill>
                    <a:prstDash val="solid"/>
                  </a:ln>
                  <a:effectLst>
                    <a:outerShdw blurRad="38100" dist="38100" dir="2700000" algn="tl">
                      <a:srgbClr val="000000">
                        <a:alpha val="43137"/>
                      </a:srgbClr>
                    </a:outerShdw>
                  </a:effectLst>
                </a:rPr>
                <a:t>2006</a:t>
              </a:r>
              <a:endParaRPr lang="en-US" dirty="0">
                <a:ln w="18415" cmpd="sng">
                  <a:solidFill>
                    <a:srgbClr val="FFFFFF"/>
                  </a:solidFill>
                  <a:prstDash val="solid"/>
                </a:ln>
                <a:effectLst>
                  <a:outerShdw blurRad="38100" dist="38100" dir="2700000" algn="tl">
                    <a:srgbClr val="000000">
                      <a:alpha val="43137"/>
                    </a:srgbClr>
                  </a:outerShdw>
                </a:effectLst>
              </a:endParaRPr>
            </a:p>
          </p:txBody>
        </p:sp>
      </p:gr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strVal val="#ppt_w*0.70"/>
                                          </p:val>
                                        </p:tav>
                                        <p:tav tm="100000">
                                          <p:val>
                                            <p:strVal val="#ppt_w"/>
                                          </p:val>
                                        </p:tav>
                                      </p:tavLst>
                                    </p:anim>
                                    <p:anim calcmode="lin" valueType="num">
                                      <p:cBhvr>
                                        <p:cTn id="11" dur="1000" fill="hold"/>
                                        <p:tgtEl>
                                          <p:spTgt spid="24"/>
                                        </p:tgtEl>
                                        <p:attrNameLst>
                                          <p:attrName>ppt_h</p:attrName>
                                        </p:attrNameLst>
                                      </p:cBhvr>
                                      <p:tavLst>
                                        <p:tav tm="0">
                                          <p:val>
                                            <p:strVal val="#ppt_h"/>
                                          </p:val>
                                        </p:tav>
                                        <p:tav tm="100000">
                                          <p:val>
                                            <p:strVal val="#ppt_h"/>
                                          </p:val>
                                        </p:tav>
                                      </p:tavLst>
                                    </p:anim>
                                    <p:animEffect transition="in" filter="fade">
                                      <p:cBhvr>
                                        <p:cTn id="12" dur="1000"/>
                                        <p:tgtEl>
                                          <p:spTgt spid="24"/>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Framework</a:t>
            </a:r>
          </a:p>
        </p:txBody>
      </p:sp>
      <p:sp>
        <p:nvSpPr>
          <p:cNvPr id="3" name="Content Placeholder 2"/>
          <p:cNvSpPr>
            <a:spLocks noGrp="1"/>
          </p:cNvSpPr>
          <p:nvPr>
            <p:ph idx="1"/>
          </p:nvPr>
        </p:nvSpPr>
        <p:spPr>
          <a:xfrm>
            <a:off x="507874" y="989013"/>
            <a:ext cx="11172958" cy="3644075"/>
          </a:xfrm>
        </p:spPr>
        <p:txBody>
          <a:bodyPr/>
          <a:lstStyle/>
          <a:p>
            <a:pPr marL="0" indent="0">
              <a:buNone/>
            </a:pPr>
            <a:r>
              <a:rPr lang="en-US" i="1" dirty="0" smtClean="0"/>
              <a:t>Which framework should I use?</a:t>
            </a:r>
          </a:p>
          <a:p>
            <a:pPr marL="0" indent="0">
              <a:buNone/>
            </a:pPr>
            <a:endParaRPr lang="en-US" dirty="0"/>
          </a:p>
          <a:p>
            <a:pPr marL="0" indent="0">
              <a:buNone/>
            </a:pPr>
            <a:r>
              <a:rPr lang="en-US" dirty="0" smtClean="0"/>
              <a:t>Cluster-enabled UDFs</a:t>
            </a:r>
          </a:p>
          <a:p>
            <a:r>
              <a:rPr lang="en-US" dirty="0" smtClean="0"/>
              <a:t>Fast execution of single, atomic calculations</a:t>
            </a:r>
          </a:p>
          <a:p>
            <a:r>
              <a:rPr lang="en-US" dirty="0" smtClean="0"/>
              <a:t>Development skills required</a:t>
            </a:r>
          </a:p>
          <a:p>
            <a:pPr marL="0" indent="0">
              <a:buNone/>
            </a:pPr>
            <a:endParaRPr lang="en-US" dirty="0" smtClean="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6B08255B-70F4-48A4-8E84-3703EF18FE19}"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80</a:t>
            </a:fld>
            <a:endParaRPr lang="en-CA" dirty="0"/>
          </a:p>
        </p:txBody>
      </p:sp>
    </p:spTree>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Framework</a:t>
            </a:r>
          </a:p>
        </p:txBody>
      </p:sp>
      <p:sp>
        <p:nvSpPr>
          <p:cNvPr id="3" name="Content Placeholder 2"/>
          <p:cNvSpPr>
            <a:spLocks noGrp="1"/>
          </p:cNvSpPr>
          <p:nvPr>
            <p:ph idx="1"/>
          </p:nvPr>
        </p:nvSpPr>
        <p:spPr>
          <a:xfrm>
            <a:off x="507874" y="989013"/>
            <a:ext cx="11172958" cy="5409173"/>
          </a:xfrm>
        </p:spPr>
        <p:txBody>
          <a:bodyPr/>
          <a:lstStyle/>
          <a:p>
            <a:pPr marL="0" indent="0">
              <a:buNone/>
            </a:pPr>
            <a:r>
              <a:rPr lang="en-US" i="1" dirty="0" smtClean="0"/>
              <a:t>Which framework should I use?</a:t>
            </a:r>
          </a:p>
          <a:p>
            <a:pPr marL="0" indent="0">
              <a:buNone/>
            </a:pPr>
            <a:endParaRPr lang="en-US" dirty="0"/>
          </a:p>
          <a:p>
            <a:pPr marL="0" indent="0">
              <a:buNone/>
            </a:pPr>
            <a:r>
              <a:rPr lang="en-US" dirty="0" smtClean="0"/>
              <a:t>HPC Workbook Calculation</a:t>
            </a:r>
          </a:p>
          <a:p>
            <a:r>
              <a:rPr lang="en-US" dirty="0" smtClean="0"/>
              <a:t>Flexible development in VBA or using the API</a:t>
            </a:r>
          </a:p>
          <a:p>
            <a:r>
              <a:rPr lang="en-US" dirty="0" smtClean="0"/>
              <a:t>Robust programming model</a:t>
            </a:r>
          </a:p>
          <a:p>
            <a:r>
              <a:rPr lang="en-US" dirty="0" smtClean="0"/>
              <a:t>Supports business users &amp; VBA developers</a:t>
            </a:r>
          </a:p>
          <a:p>
            <a:r>
              <a:rPr lang="en-US" dirty="0" smtClean="0"/>
              <a:t>Requires developer analysis and modification of models</a:t>
            </a:r>
          </a:p>
          <a:p>
            <a:pPr marL="0" indent="0">
              <a:buNone/>
            </a:pPr>
            <a:endParaRPr lang="en-US" dirty="0" smtClean="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1B278802-9CC3-416C-943A-B9D30DACA37A}"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81</a:t>
            </a:fld>
            <a:endParaRPr lang="en-CA" dirty="0"/>
          </a:p>
        </p:txBody>
      </p:sp>
    </p:spTree>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Framework</a:t>
            </a:r>
          </a:p>
        </p:txBody>
      </p:sp>
      <p:sp>
        <p:nvSpPr>
          <p:cNvPr id="3" name="Content Placeholder 2"/>
          <p:cNvSpPr>
            <a:spLocks noGrp="1"/>
          </p:cNvSpPr>
          <p:nvPr>
            <p:ph idx="1"/>
          </p:nvPr>
        </p:nvSpPr>
        <p:spPr>
          <a:xfrm>
            <a:off x="507874" y="989013"/>
            <a:ext cx="11172958" cy="4042645"/>
          </a:xfrm>
        </p:spPr>
        <p:txBody>
          <a:bodyPr/>
          <a:lstStyle/>
          <a:p>
            <a:pPr marL="0" indent="0">
              <a:buNone/>
            </a:pPr>
            <a:r>
              <a:rPr lang="en-US" i="1" dirty="0" smtClean="0"/>
              <a:t>Which framework should I use?</a:t>
            </a:r>
          </a:p>
          <a:p>
            <a:pPr marL="0" indent="0">
              <a:buNone/>
            </a:pPr>
            <a:r>
              <a:rPr lang="en-US" dirty="0" smtClean="0"/>
              <a:t>Let the problem dictate the solution.</a:t>
            </a:r>
          </a:p>
          <a:p>
            <a:pPr marL="0" indent="0">
              <a:buNone/>
            </a:pPr>
            <a:endParaRPr lang="en-US" dirty="0"/>
          </a:p>
          <a:p>
            <a:pPr marL="0" indent="0">
              <a:buNone/>
            </a:pPr>
            <a:r>
              <a:rPr lang="en-US" dirty="0" smtClean="0"/>
              <a:t>The key to HPC Services for Excel 2010 is that it fits into existing user workflow. Don’t make users change their behavior – just give them better performance.</a:t>
            </a:r>
          </a:p>
          <a:p>
            <a:pPr marL="0" indent="0">
              <a:buNone/>
            </a:pPr>
            <a:endParaRPr lang="en-US" dirty="0" smtClean="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F9899027-EBAC-40C1-8C19-94F34E39B039}" type="datetime1">
              <a:rPr lang="en-US" smtClean="0"/>
              <a:t>4/27/2011</a:t>
            </a:fld>
            <a:endParaRPr lang="en-CA" dirty="0"/>
          </a:p>
        </p:txBody>
      </p:sp>
      <p:sp>
        <p:nvSpPr>
          <p:cNvPr id="6" name="Slide Number Placeholder 5"/>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82</a:t>
            </a:fld>
            <a:endParaRPr lang="en-CA" dirty="0"/>
          </a:p>
        </p:txBody>
      </p:sp>
    </p:spTree>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507874" y="989013"/>
            <a:ext cx="11172958" cy="4896725"/>
          </a:xfrm>
        </p:spPr>
        <p:txBody>
          <a:bodyPr/>
          <a:lstStyle/>
          <a:p>
            <a:pPr marL="0" indent="0">
              <a:buNone/>
            </a:pPr>
            <a:r>
              <a:rPr lang="en-US" dirty="0" smtClean="0"/>
              <a:t>Client</a:t>
            </a:r>
          </a:p>
          <a:p>
            <a:r>
              <a:rPr lang="en-US" dirty="0" smtClean="0"/>
              <a:t>Excel 2010, 64 or 32-bit</a:t>
            </a:r>
          </a:p>
          <a:p>
            <a:r>
              <a:rPr lang="en-US" dirty="0"/>
              <a:t>Windows 7</a:t>
            </a:r>
          </a:p>
          <a:p>
            <a:r>
              <a:rPr lang="en-US" dirty="0"/>
              <a:t>Windows Vista</a:t>
            </a:r>
          </a:p>
          <a:p>
            <a:r>
              <a:rPr lang="en-US" dirty="0" smtClean="0"/>
              <a:t>Windows XP (32-bit only)</a:t>
            </a:r>
          </a:p>
          <a:p>
            <a:pPr marL="0" indent="0">
              <a:buNone/>
            </a:pPr>
            <a:r>
              <a:rPr lang="en-US" dirty="0" smtClean="0"/>
              <a:t>Cluster</a:t>
            </a:r>
          </a:p>
          <a:p>
            <a:r>
              <a:rPr lang="en-US" dirty="0" smtClean="0"/>
              <a:t>Windows HPC Server 2008 R2</a:t>
            </a:r>
          </a:p>
          <a:p>
            <a:r>
              <a:rPr lang="en-US" dirty="0" smtClean="0"/>
              <a:t>Excel 2010 (workbook offload, only)</a:t>
            </a:r>
            <a:endParaRPr lang="en-US"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6633FBF-7F59-42E5-8B9E-08E2619327B2}"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83</a:t>
            </a:fld>
            <a:endParaRPr lang="en-CA" dirty="0"/>
          </a:p>
        </p:txBody>
      </p:sp>
    </p:spTree>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07874" y="989013"/>
            <a:ext cx="11172958" cy="5387629"/>
          </a:xfrm>
        </p:spPr>
        <p:txBody>
          <a:bodyPr/>
          <a:lstStyle/>
          <a:p>
            <a:pPr marL="0" lvl="0" indent="0">
              <a:buNone/>
            </a:pPr>
            <a:r>
              <a:rPr lang="en-US" dirty="0" smtClean="0"/>
              <a:t>Documentation</a:t>
            </a:r>
          </a:p>
          <a:p>
            <a:pPr lvl="0"/>
            <a:r>
              <a:rPr lang="en-US" dirty="0" smtClean="0"/>
              <a:t>Under ‘Featured </a:t>
            </a:r>
            <a:r>
              <a:rPr lang="en-US" dirty="0"/>
              <a:t>Content’ on </a:t>
            </a:r>
            <a:r>
              <a:rPr lang="en-US" dirty="0">
                <a:solidFill>
                  <a:srgbClr val="FFFFFF"/>
                </a:solidFill>
                <a:hlinkClick r:id="rId3"/>
              </a:rPr>
              <a:t>TechNet</a:t>
            </a:r>
            <a:r>
              <a:rPr lang="en-US" dirty="0"/>
              <a:t>.</a:t>
            </a:r>
          </a:p>
          <a:p>
            <a:r>
              <a:rPr lang="en-US" dirty="0"/>
              <a:t> </a:t>
            </a:r>
            <a:r>
              <a:rPr lang="en-US" dirty="0" smtClean="0"/>
              <a:t>On </a:t>
            </a:r>
            <a:r>
              <a:rPr lang="en-US" dirty="0"/>
              <a:t>the Download </a:t>
            </a:r>
            <a:r>
              <a:rPr lang="en-US" dirty="0" smtClean="0"/>
              <a:t>center</a:t>
            </a:r>
          </a:p>
          <a:p>
            <a:pPr lvl="1"/>
            <a:r>
              <a:rPr lang="en-US" dirty="0" smtClean="0">
                <a:hlinkClick r:id="rId4"/>
              </a:rPr>
              <a:t>Building </a:t>
            </a:r>
            <a:r>
              <a:rPr lang="en-US" dirty="0">
                <a:hlinkClick r:id="rId4"/>
              </a:rPr>
              <a:t>VBA </a:t>
            </a:r>
            <a:r>
              <a:rPr lang="en-US" dirty="0" smtClean="0">
                <a:hlinkClick r:id="rId4"/>
              </a:rPr>
              <a:t>applications</a:t>
            </a:r>
            <a:endParaRPr lang="en-US" dirty="0"/>
          </a:p>
          <a:p>
            <a:pPr lvl="1"/>
            <a:r>
              <a:rPr lang="en-US" dirty="0">
                <a:hlinkClick r:id="rId5"/>
              </a:rPr>
              <a:t>Building a custom client and service</a:t>
            </a:r>
            <a:endParaRPr lang="en-US" dirty="0"/>
          </a:p>
          <a:p>
            <a:pPr lvl="1"/>
            <a:r>
              <a:rPr lang="en-US" dirty="0"/>
              <a:t> </a:t>
            </a:r>
            <a:r>
              <a:rPr lang="en-US" dirty="0" smtClean="0">
                <a:hlinkClick r:id="rId6"/>
              </a:rPr>
              <a:t>Building </a:t>
            </a:r>
            <a:r>
              <a:rPr lang="en-US" dirty="0">
                <a:hlinkClick r:id="rId6"/>
              </a:rPr>
              <a:t>a </a:t>
            </a:r>
            <a:r>
              <a:rPr lang="en-US" dirty="0" err="1">
                <a:hlinkClick r:id="rId6"/>
              </a:rPr>
              <a:t>.Net</a:t>
            </a:r>
            <a:r>
              <a:rPr lang="en-US" dirty="0">
                <a:hlinkClick r:id="rId6"/>
              </a:rPr>
              <a:t> </a:t>
            </a:r>
            <a:r>
              <a:rPr lang="en-US" dirty="0" smtClean="0">
                <a:hlinkClick r:id="rId6"/>
              </a:rPr>
              <a:t>application</a:t>
            </a:r>
            <a:endParaRPr lang="en-US" dirty="0"/>
          </a:p>
          <a:p>
            <a:pPr lvl="1"/>
            <a:r>
              <a:rPr lang="en-US" dirty="0" smtClean="0">
                <a:hlinkClick r:id="rId7"/>
              </a:rPr>
              <a:t>Converting cluster-safe </a:t>
            </a:r>
            <a:r>
              <a:rPr lang="en-US" dirty="0">
                <a:hlinkClick r:id="rId7"/>
              </a:rPr>
              <a:t>UDFs for </a:t>
            </a:r>
            <a:r>
              <a:rPr lang="en-US" dirty="0" smtClean="0">
                <a:hlinkClick r:id="rId7"/>
              </a:rPr>
              <a:t>Offloading</a:t>
            </a:r>
            <a:endParaRPr lang="en-US" dirty="0" smtClean="0"/>
          </a:p>
          <a:p>
            <a:pPr marL="0" indent="0">
              <a:buNone/>
            </a:pPr>
            <a:endParaRPr lang="en-US" dirty="0" smtClean="0"/>
          </a:p>
          <a:p>
            <a:pPr marL="0" indent="0">
              <a:buNone/>
            </a:pPr>
            <a:r>
              <a:rPr lang="en-US" dirty="0" smtClean="0"/>
              <a:t>HPC V3 Released! </a:t>
            </a:r>
            <a:r>
              <a:rPr lang="en-US" sz="2800" dirty="0" smtClean="0">
                <a:hlinkClick r:id="rId8"/>
              </a:rPr>
              <a:t>Microsoft Connect </a:t>
            </a:r>
            <a:r>
              <a:rPr lang="en-US" sz="2800" dirty="0" smtClean="0"/>
              <a:t>to download</a:t>
            </a:r>
            <a:endParaRPr lang="en-US" sz="2800" dirty="0"/>
          </a:p>
        </p:txBody>
      </p:sp>
      <p:sp>
        <p:nvSpPr>
          <p:cNvPr id="4" name="Date Placeholder 3"/>
          <p:cNvSpPr>
            <a:spLocks noGrp="1"/>
          </p:cNvSpPr>
          <p:nvPr>
            <p:ph type="dt" sz="half" idx="4294967295"/>
          </p:nvPr>
        </p:nvSpPr>
        <p:spPr>
          <a:xfrm>
            <a:off x="609441" y="6356351"/>
            <a:ext cx="2844059" cy="365125"/>
          </a:xfrm>
          <a:prstGeom prst="rect">
            <a:avLst/>
          </a:prstGeom>
        </p:spPr>
        <p:txBody>
          <a:bodyPr/>
          <a:lstStyle/>
          <a:p>
            <a:pPr>
              <a:defRPr/>
            </a:pPr>
            <a:fld id="{D6633FBF-7F59-42E5-8B9E-08E2619327B2}" type="datetime1">
              <a:rPr lang="en-US" smtClean="0"/>
              <a:t>4/27/2011</a:t>
            </a:fld>
            <a:endParaRPr lang="en-CA"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pPr>
              <a:defRPr/>
            </a:pPr>
            <a:fld id="{DB4110BC-CB91-4394-9C11-9A51B8BC0BF7}" type="slidenum">
              <a:rPr lang="en-CA" smtClean="0"/>
              <a:pPr>
                <a:defRPr/>
              </a:pPr>
              <a:t>84</a:t>
            </a:fld>
            <a:endParaRPr lang="en-CA" dirty="0"/>
          </a:p>
        </p:txBody>
      </p:sp>
    </p:spTree>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455" y="228600"/>
            <a:ext cx="11172825" cy="553998"/>
          </a:xfrm>
        </p:spPr>
        <p:txBody>
          <a:bodyPr/>
          <a:lstStyle/>
          <a:p>
            <a:r>
              <a:rPr lang="en-US" sz="4000" dirty="0" smtClean="0"/>
              <a:t>Release Schedule</a:t>
            </a:r>
            <a:endParaRPr lang="en-US" sz="4000" dirty="0"/>
          </a:p>
        </p:txBody>
      </p:sp>
      <p:sp>
        <p:nvSpPr>
          <p:cNvPr id="6" name="Flowchart: Stored Data 5"/>
          <p:cNvSpPr/>
          <p:nvPr/>
        </p:nvSpPr>
        <p:spPr bwMode="auto">
          <a:xfrm rot="10800000">
            <a:off x="404190"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pPr>
            <a:endParaRPr lang="en-US" sz="3200" dirty="0">
              <a:solidFill>
                <a:schemeClr val="bg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485448"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May</a:t>
            </a:r>
          </a:p>
        </p:txBody>
      </p:sp>
      <p:sp>
        <p:nvSpPr>
          <p:cNvPr id="8" name="Flowchart: Stored Data 7"/>
          <p:cNvSpPr/>
          <p:nvPr/>
        </p:nvSpPr>
        <p:spPr bwMode="auto">
          <a:xfrm rot="10800000">
            <a:off x="1311580"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9" name="TextBox 8"/>
          <p:cNvSpPr txBox="1"/>
          <p:nvPr/>
        </p:nvSpPr>
        <p:spPr>
          <a:xfrm>
            <a:off x="1392838"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lvl1pPr algn="ctr">
              <a:defRPr>
                <a:solidFill>
                  <a:schemeClr val="bg1"/>
                </a:solidFill>
                <a:effectLst>
                  <a:outerShdw blurRad="38100" dist="38100" dir="2700000" algn="tl">
                    <a:srgbClr val="000000">
                      <a:alpha val="43137"/>
                    </a:srgbClr>
                  </a:outerShdw>
                </a:effectLst>
              </a:defRPr>
            </a:lvl1pPr>
          </a:lstStyle>
          <a:p>
            <a:r>
              <a:rPr lang="en-US" dirty="0"/>
              <a:t>June</a:t>
            </a:r>
          </a:p>
        </p:txBody>
      </p:sp>
      <p:sp>
        <p:nvSpPr>
          <p:cNvPr id="10" name="Flowchart: Stored Data 9"/>
          <p:cNvSpPr/>
          <p:nvPr/>
        </p:nvSpPr>
        <p:spPr bwMode="auto">
          <a:xfrm rot="10800000">
            <a:off x="2218970"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11" name="TextBox 10"/>
          <p:cNvSpPr txBox="1"/>
          <p:nvPr/>
        </p:nvSpPr>
        <p:spPr>
          <a:xfrm>
            <a:off x="2300229"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July</a:t>
            </a:r>
          </a:p>
        </p:txBody>
      </p:sp>
      <p:sp>
        <p:nvSpPr>
          <p:cNvPr id="12" name="Flowchart: Stored Data 11"/>
          <p:cNvSpPr/>
          <p:nvPr/>
        </p:nvSpPr>
        <p:spPr bwMode="auto">
          <a:xfrm rot="10800000">
            <a:off x="3126360"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13" name="TextBox 12"/>
          <p:cNvSpPr txBox="1"/>
          <p:nvPr/>
        </p:nvSpPr>
        <p:spPr>
          <a:xfrm>
            <a:off x="3207619"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Aug</a:t>
            </a:r>
          </a:p>
        </p:txBody>
      </p:sp>
      <p:sp>
        <p:nvSpPr>
          <p:cNvPr id="14" name="Flowchart: Stored Data 13"/>
          <p:cNvSpPr/>
          <p:nvPr/>
        </p:nvSpPr>
        <p:spPr bwMode="auto">
          <a:xfrm rot="10800000">
            <a:off x="4033751"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15" name="TextBox 14"/>
          <p:cNvSpPr txBox="1"/>
          <p:nvPr/>
        </p:nvSpPr>
        <p:spPr>
          <a:xfrm>
            <a:off x="4115009"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Sept</a:t>
            </a:r>
          </a:p>
        </p:txBody>
      </p:sp>
      <p:sp>
        <p:nvSpPr>
          <p:cNvPr id="16" name="Flowchart: Stored Data 15"/>
          <p:cNvSpPr/>
          <p:nvPr/>
        </p:nvSpPr>
        <p:spPr bwMode="auto">
          <a:xfrm rot="10800000">
            <a:off x="4941141"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17" name="TextBox 16"/>
          <p:cNvSpPr txBox="1"/>
          <p:nvPr/>
        </p:nvSpPr>
        <p:spPr>
          <a:xfrm>
            <a:off x="5022400"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Oct</a:t>
            </a:r>
          </a:p>
        </p:txBody>
      </p:sp>
      <p:sp>
        <p:nvSpPr>
          <p:cNvPr id="18" name="Flowchart: Stored Data 17"/>
          <p:cNvSpPr/>
          <p:nvPr/>
        </p:nvSpPr>
        <p:spPr bwMode="auto">
          <a:xfrm rot="10800000">
            <a:off x="5848531"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19" name="TextBox 18"/>
          <p:cNvSpPr txBox="1"/>
          <p:nvPr/>
        </p:nvSpPr>
        <p:spPr>
          <a:xfrm>
            <a:off x="5929790"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Nov</a:t>
            </a:r>
          </a:p>
        </p:txBody>
      </p:sp>
      <p:sp>
        <p:nvSpPr>
          <p:cNvPr id="20" name="Flowchart: Stored Data 19"/>
          <p:cNvSpPr/>
          <p:nvPr/>
        </p:nvSpPr>
        <p:spPr bwMode="auto">
          <a:xfrm rot="10800000">
            <a:off x="6755922"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21" name="TextBox 20"/>
          <p:cNvSpPr txBox="1"/>
          <p:nvPr/>
        </p:nvSpPr>
        <p:spPr>
          <a:xfrm>
            <a:off x="6837180"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Dec</a:t>
            </a:r>
          </a:p>
        </p:txBody>
      </p:sp>
      <p:sp>
        <p:nvSpPr>
          <p:cNvPr id="22" name="Flowchart: Stored Data 21"/>
          <p:cNvSpPr/>
          <p:nvPr/>
        </p:nvSpPr>
        <p:spPr bwMode="auto">
          <a:xfrm rot="10800000">
            <a:off x="7676855"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23" name="TextBox 22"/>
          <p:cNvSpPr txBox="1"/>
          <p:nvPr/>
        </p:nvSpPr>
        <p:spPr>
          <a:xfrm>
            <a:off x="7758114"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Jan</a:t>
            </a:r>
          </a:p>
        </p:txBody>
      </p:sp>
      <p:sp>
        <p:nvSpPr>
          <p:cNvPr id="24" name="Flowchart: Stored Data 23"/>
          <p:cNvSpPr/>
          <p:nvPr/>
        </p:nvSpPr>
        <p:spPr bwMode="auto">
          <a:xfrm rot="10800000">
            <a:off x="8584245"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25" name="TextBox 24"/>
          <p:cNvSpPr txBox="1"/>
          <p:nvPr/>
        </p:nvSpPr>
        <p:spPr>
          <a:xfrm>
            <a:off x="8665504"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Feb</a:t>
            </a:r>
          </a:p>
        </p:txBody>
      </p:sp>
      <p:sp>
        <p:nvSpPr>
          <p:cNvPr id="26" name="Flowchart: Stored Data 25"/>
          <p:cNvSpPr/>
          <p:nvPr/>
        </p:nvSpPr>
        <p:spPr bwMode="auto">
          <a:xfrm rot="10800000">
            <a:off x="9491636" y="2458720"/>
            <a:ext cx="1096994" cy="386080"/>
          </a:xfrm>
          <a:prstGeom prst="flowChartOnlineStorag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121879" tIns="60939" rIns="121879" bIns="60939" numCol="1" rtlCol="0" anchor="ctr" anchorCtr="0" compatLnSpc="1">
            <a:prstTxWarp prst="textNoShape">
              <a:avLst/>
            </a:prstTxWarp>
          </a:bodyPr>
          <a:lstStyle/>
          <a:p>
            <a:pPr algn="ctr" defTabSz="1218433" fontAlgn="base">
              <a:spcBef>
                <a:spcPct val="0"/>
              </a:spcBef>
              <a:spcAft>
                <a:spcPct val="0"/>
              </a:spcAft>
              <a:defRPr sz="2400">
                <a:solidFill>
                  <a:schemeClr val="bg1"/>
                </a:solidFill>
                <a:effectLst>
                  <a:outerShdw blurRad="38100" dist="38100" dir="2700000" algn="tl">
                    <a:srgbClr val="000000">
                      <a:alpha val="43137"/>
                    </a:srgbClr>
                  </a:outerShdw>
                </a:effectLst>
                <a:latin typeface="Segoe" pitchFamily="34" charset="0"/>
              </a:defRPr>
            </a:pPr>
            <a:endParaRPr lang="en-US" dirty="0"/>
          </a:p>
        </p:txBody>
      </p:sp>
      <p:sp>
        <p:nvSpPr>
          <p:cNvPr id="27" name="TextBox 26"/>
          <p:cNvSpPr txBox="1"/>
          <p:nvPr/>
        </p:nvSpPr>
        <p:spPr>
          <a:xfrm>
            <a:off x="9572894" y="2387005"/>
            <a:ext cx="934477" cy="4924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lIns="121883" tIns="60943" rIns="121883" bIns="60943" rtlCol="0" anchor="ctr">
            <a:spAutoFit/>
          </a:bodyPr>
          <a:lstStyle/>
          <a:p>
            <a:pPr algn="ctr"/>
            <a:r>
              <a:rPr lang="en-US" dirty="0" smtClean="0">
                <a:solidFill>
                  <a:schemeClr val="bg1"/>
                </a:solidFill>
                <a:effectLst>
                  <a:outerShdw blurRad="38100" dist="38100" dir="2700000" algn="tl">
                    <a:srgbClr val="000000">
                      <a:alpha val="43137"/>
                    </a:srgbClr>
                  </a:outerShdw>
                </a:effectLst>
              </a:rPr>
              <a:t>Mar</a:t>
            </a:r>
          </a:p>
        </p:txBody>
      </p:sp>
      <p:sp>
        <p:nvSpPr>
          <p:cNvPr id="32" name="TextBox 31"/>
          <p:cNvSpPr txBox="1"/>
          <p:nvPr/>
        </p:nvSpPr>
        <p:spPr>
          <a:xfrm>
            <a:off x="502940" y="2146056"/>
            <a:ext cx="1770203" cy="415464"/>
          </a:xfrm>
          <a:prstGeom prst="rect">
            <a:avLst/>
          </a:prstGeom>
          <a:noFill/>
        </p:spPr>
        <p:txBody>
          <a:bodyPr wrap="square" lIns="121883" tIns="60943" rIns="121883" bIns="60943" rtlCol="0">
            <a:spAutoFit/>
          </a:bodyPr>
          <a:lstStyle/>
          <a:p>
            <a:pPr algn="ctr"/>
            <a:r>
              <a:rPr lang="en-US" sz="1900" b="1" dirty="0">
                <a:latin typeface="Segoe UI" pitchFamily="34" charset="0"/>
                <a:ea typeface="Segoe UI" pitchFamily="34" charset="0"/>
                <a:cs typeface="Segoe UI" pitchFamily="34" charset="0"/>
              </a:rPr>
              <a:t>Q2 2009</a:t>
            </a:r>
          </a:p>
        </p:txBody>
      </p:sp>
      <p:sp>
        <p:nvSpPr>
          <p:cNvPr id="33" name="TextBox 32"/>
          <p:cNvSpPr txBox="1"/>
          <p:nvPr/>
        </p:nvSpPr>
        <p:spPr>
          <a:xfrm>
            <a:off x="2480238" y="2146056"/>
            <a:ext cx="2501532" cy="415464"/>
          </a:xfrm>
          <a:prstGeom prst="rect">
            <a:avLst/>
          </a:prstGeom>
          <a:noFill/>
        </p:spPr>
        <p:txBody>
          <a:bodyPr wrap="square" lIns="121883" tIns="60943" rIns="121883" bIns="60943" rtlCol="0">
            <a:spAutoFit/>
          </a:bodyPr>
          <a:lstStyle/>
          <a:p>
            <a:pPr algn="ctr"/>
            <a:r>
              <a:rPr lang="en-US" sz="1900" b="1" dirty="0">
                <a:latin typeface="Segoe UI" pitchFamily="34" charset="0"/>
                <a:ea typeface="Segoe UI" pitchFamily="34" charset="0"/>
                <a:cs typeface="Segoe UI" pitchFamily="34" charset="0"/>
              </a:rPr>
              <a:t>Q3 2009</a:t>
            </a:r>
          </a:p>
        </p:txBody>
      </p:sp>
      <p:sp>
        <p:nvSpPr>
          <p:cNvPr id="34" name="TextBox 33"/>
          <p:cNvSpPr txBox="1"/>
          <p:nvPr/>
        </p:nvSpPr>
        <p:spPr>
          <a:xfrm>
            <a:off x="5049486" y="2156216"/>
            <a:ext cx="2762800" cy="415464"/>
          </a:xfrm>
          <a:prstGeom prst="rect">
            <a:avLst/>
          </a:prstGeom>
          <a:noFill/>
        </p:spPr>
        <p:txBody>
          <a:bodyPr wrap="square" lIns="121883" tIns="60943" rIns="121883" bIns="60943" rtlCol="0">
            <a:spAutoFit/>
          </a:bodyPr>
          <a:lstStyle/>
          <a:p>
            <a:pPr algn="ctr"/>
            <a:r>
              <a:rPr lang="en-US" sz="1900" b="1" dirty="0">
                <a:latin typeface="Segoe UI" pitchFamily="34" charset="0"/>
                <a:ea typeface="Segoe UI" pitchFamily="34" charset="0"/>
                <a:cs typeface="Segoe UI" pitchFamily="34" charset="0"/>
              </a:rPr>
              <a:t>Q4 2009</a:t>
            </a:r>
          </a:p>
        </p:txBody>
      </p:sp>
      <p:sp>
        <p:nvSpPr>
          <p:cNvPr id="35" name="TextBox 34"/>
          <p:cNvSpPr txBox="1"/>
          <p:nvPr/>
        </p:nvSpPr>
        <p:spPr>
          <a:xfrm>
            <a:off x="7758114" y="2156216"/>
            <a:ext cx="2749257" cy="415464"/>
          </a:xfrm>
          <a:prstGeom prst="rect">
            <a:avLst/>
          </a:prstGeom>
          <a:noFill/>
        </p:spPr>
        <p:txBody>
          <a:bodyPr wrap="square" lIns="121883" tIns="60943" rIns="121883" bIns="60943" rtlCol="0">
            <a:spAutoFit/>
          </a:bodyPr>
          <a:lstStyle/>
          <a:p>
            <a:pPr algn="ctr"/>
            <a:r>
              <a:rPr lang="en-US" sz="1900" b="1" dirty="0">
                <a:latin typeface="Segoe UI" pitchFamily="34" charset="0"/>
                <a:ea typeface="Segoe UI" pitchFamily="34" charset="0"/>
                <a:cs typeface="Segoe UI" pitchFamily="34" charset="0"/>
              </a:rPr>
              <a:t>Q1 2010</a:t>
            </a:r>
          </a:p>
        </p:txBody>
      </p:sp>
      <p:sp>
        <p:nvSpPr>
          <p:cNvPr id="36" name="Rounded Rectangle 35"/>
          <p:cNvSpPr/>
          <p:nvPr/>
        </p:nvSpPr>
        <p:spPr>
          <a:xfrm>
            <a:off x="115121" y="3348192"/>
            <a:ext cx="1900706" cy="677819"/>
          </a:xfrm>
          <a:prstGeom prst="roundRect">
            <a:avLst/>
          </a:prstGeom>
        </p:spPr>
        <p:style>
          <a:lnRef idx="0">
            <a:schemeClr val="accent1"/>
          </a:lnRef>
          <a:fillRef idx="3">
            <a:schemeClr val="accent1"/>
          </a:fillRef>
          <a:effectRef idx="3">
            <a:schemeClr val="accent1"/>
          </a:effectRef>
          <a:fontRef idx="minor">
            <a:schemeClr val="lt1"/>
          </a:fontRef>
        </p:style>
        <p:txBody>
          <a:bodyPr wrap="square" lIns="121883" tIns="60943" rIns="121883" bIns="60943" rtlCol="0" anchor="ctr"/>
          <a:lstStyle/>
          <a:p>
            <a:pPr algn="ctr"/>
            <a:r>
              <a:rPr lang="en-US" sz="1500" b="1" dirty="0">
                <a:latin typeface="Segoe UI" pitchFamily="34" charset="0"/>
                <a:ea typeface="Segoe UI" pitchFamily="34" charset="0"/>
                <a:cs typeface="Segoe UI" pitchFamily="34" charset="0"/>
              </a:rPr>
              <a:t>Community Technical Preview</a:t>
            </a:r>
          </a:p>
          <a:p>
            <a:pPr algn="ctr"/>
            <a:r>
              <a:rPr lang="en-US" sz="1500" b="1" dirty="0">
                <a:latin typeface="Segoe UI" pitchFamily="34" charset="0"/>
                <a:ea typeface="Segoe UI" pitchFamily="34" charset="0"/>
                <a:cs typeface="Segoe UI" pitchFamily="34" charset="0"/>
              </a:rPr>
              <a:t>May 2009</a:t>
            </a:r>
          </a:p>
        </p:txBody>
      </p:sp>
      <p:cxnSp>
        <p:nvCxnSpPr>
          <p:cNvPr id="37" name="Straight Arrow Connector 36"/>
          <p:cNvCxnSpPr/>
          <p:nvPr/>
        </p:nvCxnSpPr>
        <p:spPr>
          <a:xfrm rot="5400000">
            <a:off x="635266" y="3115605"/>
            <a:ext cx="649447" cy="28145"/>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3812060" y="3348413"/>
            <a:ext cx="1516830" cy="677819"/>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r>
              <a:rPr lang="en-US" sz="1500" b="1" dirty="0">
                <a:latin typeface="Segoe UI" pitchFamily="34" charset="0"/>
                <a:ea typeface="Segoe UI" pitchFamily="34" charset="0"/>
                <a:cs typeface="Segoe UI" pitchFamily="34" charset="0"/>
              </a:rPr>
              <a:t>CTP 2</a:t>
            </a:r>
          </a:p>
          <a:p>
            <a:pPr algn="ctr"/>
            <a:r>
              <a:rPr lang="en-US" sz="1500" b="1" dirty="0">
                <a:latin typeface="Segoe UI" pitchFamily="34" charset="0"/>
                <a:ea typeface="Segoe UI" pitchFamily="34" charset="0"/>
                <a:cs typeface="Segoe UI" pitchFamily="34" charset="0"/>
              </a:rPr>
              <a:t>Sept 2009</a:t>
            </a:r>
          </a:p>
        </p:txBody>
      </p:sp>
      <p:cxnSp>
        <p:nvCxnSpPr>
          <p:cNvPr id="39" name="Straight Arrow Connector 38"/>
          <p:cNvCxnSpPr/>
          <p:nvPr/>
        </p:nvCxnSpPr>
        <p:spPr>
          <a:xfrm rot="5400000">
            <a:off x="4237744" y="3125765"/>
            <a:ext cx="649447" cy="28145"/>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5927143" y="3348413"/>
            <a:ext cx="1340772" cy="677819"/>
          </a:xfrm>
          <a:prstGeom prst="roundRect">
            <a:avLst/>
          </a:prstGeom>
        </p:spPr>
        <p:style>
          <a:lnRef idx="0">
            <a:schemeClr val="accent1"/>
          </a:lnRef>
          <a:fillRef idx="3">
            <a:schemeClr val="accent1"/>
          </a:fillRef>
          <a:effectRef idx="3">
            <a:schemeClr val="accent1"/>
          </a:effectRef>
          <a:fontRef idx="minor">
            <a:schemeClr val="lt1"/>
          </a:fontRef>
        </p:style>
        <p:txBody>
          <a:bodyPr lIns="121883" tIns="60943" rIns="121883" bIns="60943" rtlCol="0" anchor="ctr"/>
          <a:lstStyle/>
          <a:p>
            <a:pPr algn="ctr"/>
            <a:r>
              <a:rPr lang="en-US" sz="1500" b="1" dirty="0">
                <a:latin typeface="Segoe UI" pitchFamily="34" charset="0"/>
                <a:ea typeface="Segoe UI" pitchFamily="34" charset="0"/>
                <a:cs typeface="Segoe UI" pitchFamily="34" charset="0"/>
              </a:rPr>
              <a:t>Beta 1</a:t>
            </a:r>
          </a:p>
          <a:p>
            <a:pPr algn="ctr"/>
            <a:r>
              <a:rPr lang="en-US" sz="1500" b="1" dirty="0">
                <a:latin typeface="Segoe UI" pitchFamily="34" charset="0"/>
                <a:ea typeface="Segoe UI" pitchFamily="34" charset="0"/>
                <a:cs typeface="Segoe UI" pitchFamily="34" charset="0"/>
              </a:rPr>
              <a:t>Nov 2009</a:t>
            </a:r>
          </a:p>
        </p:txBody>
      </p:sp>
      <p:cxnSp>
        <p:nvCxnSpPr>
          <p:cNvPr id="41" name="Straight Arrow Connector 40"/>
          <p:cNvCxnSpPr/>
          <p:nvPr/>
        </p:nvCxnSpPr>
        <p:spPr>
          <a:xfrm rot="5400000">
            <a:off x="6255672" y="3125765"/>
            <a:ext cx="649447" cy="28145"/>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691614" y="5567922"/>
            <a:ext cx="4620414" cy="861775"/>
          </a:xfrm>
          <a:prstGeom prst="rect">
            <a:avLst/>
          </a:prstGeom>
          <a:noFill/>
        </p:spPr>
        <p:txBody>
          <a:bodyPr wrap="square" lIns="121883" tIns="60943" rIns="121883" bIns="60943" rtlCol="0">
            <a:spAutoFit/>
          </a:bodyPr>
          <a:lstStyle/>
          <a:p>
            <a:pPr algn="ctr"/>
            <a:r>
              <a:rPr lang="en-US" b="1" i="1" dirty="0" smtClean="0">
                <a:latin typeface="Segoe UI" pitchFamily="34" charset="0"/>
                <a:ea typeface="Segoe UI" pitchFamily="34" charset="0"/>
                <a:cs typeface="Segoe UI" pitchFamily="34" charset="0"/>
              </a:rPr>
              <a:t>RTM  Summer 2010</a:t>
            </a:r>
          </a:p>
          <a:p>
            <a:pPr algn="ctr"/>
            <a:r>
              <a:rPr lang="en-US" b="1" i="1" dirty="0" smtClean="0">
                <a:latin typeface="Segoe UI" pitchFamily="34" charset="0"/>
                <a:ea typeface="Segoe UI" pitchFamily="34" charset="0"/>
                <a:cs typeface="Segoe UI" pitchFamily="34" charset="0"/>
              </a:rPr>
              <a:t>English, Chinese, Japanese</a:t>
            </a:r>
            <a:endParaRPr lang="en-US" b="1" i="1" dirty="0">
              <a:latin typeface="Segoe UI" pitchFamily="34" charset="0"/>
              <a:ea typeface="Segoe UI" pitchFamily="34" charset="0"/>
              <a:cs typeface="Segoe UI" pitchFamily="34" charset="0"/>
            </a:endParaRPr>
          </a:p>
        </p:txBody>
      </p:sp>
      <p:sp>
        <p:nvSpPr>
          <p:cNvPr id="43" name="Rounded Rectangle 42"/>
          <p:cNvSpPr/>
          <p:nvPr/>
        </p:nvSpPr>
        <p:spPr>
          <a:xfrm>
            <a:off x="9507283" y="3338033"/>
            <a:ext cx="1259512" cy="677819"/>
          </a:xfrm>
          <a:prstGeom prst="roundRect">
            <a:avLst/>
          </a:prstGeom>
        </p:spPr>
        <p:style>
          <a:lnRef idx="1">
            <a:schemeClr val="accent1"/>
          </a:lnRef>
          <a:fillRef idx="2">
            <a:schemeClr val="accent1"/>
          </a:fillRef>
          <a:effectRef idx="1">
            <a:schemeClr val="accent1"/>
          </a:effectRef>
          <a:fontRef idx="minor">
            <a:schemeClr val="dk1"/>
          </a:fontRef>
        </p:style>
        <p:txBody>
          <a:bodyPr lIns="121883" tIns="60943" rIns="121883" bIns="60943" rtlCol="0" anchor="ctr"/>
          <a:lstStyle/>
          <a:p>
            <a:pPr algn="ctr"/>
            <a:r>
              <a:rPr lang="en-US" sz="1500" b="1" dirty="0">
                <a:latin typeface="Segoe UI" pitchFamily="34" charset="0"/>
                <a:ea typeface="Segoe UI" pitchFamily="34" charset="0"/>
                <a:cs typeface="Segoe UI" pitchFamily="34" charset="0"/>
              </a:rPr>
              <a:t>Beta 2</a:t>
            </a:r>
          </a:p>
          <a:p>
            <a:pPr algn="ctr"/>
            <a:r>
              <a:rPr lang="en-US" sz="1500" b="1" dirty="0">
                <a:latin typeface="Segoe UI" pitchFamily="34" charset="0"/>
                <a:ea typeface="Segoe UI" pitchFamily="34" charset="0"/>
                <a:cs typeface="Segoe UI" pitchFamily="34" charset="0"/>
              </a:rPr>
              <a:t>Mar 2010</a:t>
            </a:r>
          </a:p>
        </p:txBody>
      </p:sp>
      <p:cxnSp>
        <p:nvCxnSpPr>
          <p:cNvPr id="44" name="Straight Arrow Connector 43"/>
          <p:cNvCxnSpPr/>
          <p:nvPr/>
        </p:nvCxnSpPr>
        <p:spPr>
          <a:xfrm rot="5400000">
            <a:off x="9819622" y="3105445"/>
            <a:ext cx="649447" cy="28145"/>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10878236" y="3338033"/>
            <a:ext cx="1259512" cy="677819"/>
          </a:xfrm>
          <a:prstGeom prst="roundRect">
            <a:avLst/>
          </a:prstGeom>
        </p:spPr>
        <p:style>
          <a:lnRef idx="2">
            <a:schemeClr val="accent1"/>
          </a:lnRef>
          <a:fillRef idx="1">
            <a:schemeClr val="lt1"/>
          </a:fillRef>
          <a:effectRef idx="0">
            <a:schemeClr val="accent1"/>
          </a:effectRef>
          <a:fontRef idx="minor">
            <a:schemeClr val="dk1"/>
          </a:fontRef>
        </p:style>
        <p:txBody>
          <a:bodyPr lIns="121883" tIns="60943" rIns="121883" bIns="60943" rtlCol="0" anchor="ctr"/>
          <a:lstStyle/>
          <a:p>
            <a:pPr algn="ctr"/>
            <a:r>
              <a:rPr lang="en-US" sz="1500" b="1" dirty="0">
                <a:latin typeface="Segoe UI" pitchFamily="34" charset="0"/>
                <a:ea typeface="Segoe UI" pitchFamily="34" charset="0"/>
                <a:cs typeface="Segoe UI" pitchFamily="34" charset="0"/>
              </a:rPr>
              <a:t>RTM</a:t>
            </a:r>
          </a:p>
          <a:p>
            <a:pPr algn="ctr"/>
            <a:r>
              <a:rPr lang="en-US" sz="1500" b="1" dirty="0">
                <a:latin typeface="Segoe UI" pitchFamily="34" charset="0"/>
                <a:ea typeface="Segoe UI" pitchFamily="34" charset="0"/>
                <a:cs typeface="Segoe UI" pitchFamily="34" charset="0"/>
              </a:rPr>
              <a:t>Summer 2010</a:t>
            </a:r>
          </a:p>
        </p:txBody>
      </p:sp>
      <p:cxnSp>
        <p:nvCxnSpPr>
          <p:cNvPr id="46" name="Straight Arrow Connector 45"/>
          <p:cNvCxnSpPr/>
          <p:nvPr/>
        </p:nvCxnSpPr>
        <p:spPr>
          <a:xfrm rot="5400000">
            <a:off x="11105866" y="2999072"/>
            <a:ext cx="840525" cy="49811"/>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47" name="5-Point Star 46"/>
          <p:cNvSpPr/>
          <p:nvPr/>
        </p:nvSpPr>
        <p:spPr bwMode="auto">
          <a:xfrm>
            <a:off x="11461613" y="2538521"/>
            <a:ext cx="232367" cy="134947"/>
          </a:xfrm>
          <a:prstGeom prst="star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79" tIns="60939" rIns="121879" bIns="60939" numCol="1" rtlCol="0" anchor="ctr" anchorCtr="0" compatLnSpc="1">
            <a:prstTxWarp prst="textNoShape">
              <a:avLst/>
            </a:prstTxWarp>
          </a:bodyPr>
          <a:lstStyle/>
          <a:p>
            <a:pPr algn="ctr" defTabSz="1218433"/>
            <a:endParaRPr lang="en-US" sz="3200" b="1" dirty="0">
              <a:solidFill>
                <a:schemeClr val="bg1"/>
              </a:solidFill>
              <a:latin typeface="Segoe" pitchFamily="34" charset="0"/>
            </a:endParaRPr>
          </a:p>
        </p:txBody>
      </p:sp>
      <p:sp>
        <p:nvSpPr>
          <p:cNvPr id="48" name="TextBox 47"/>
          <p:cNvSpPr txBox="1"/>
          <p:nvPr/>
        </p:nvSpPr>
        <p:spPr>
          <a:xfrm>
            <a:off x="10868369" y="2133601"/>
            <a:ext cx="1405735" cy="707852"/>
          </a:xfrm>
          <a:prstGeom prst="rect">
            <a:avLst/>
          </a:prstGeom>
          <a:noFill/>
        </p:spPr>
        <p:txBody>
          <a:bodyPr wrap="square" lIns="121883" tIns="60943" rIns="121883" bIns="60943" rtlCol="0">
            <a:spAutoFit/>
          </a:bodyPr>
          <a:lstStyle/>
          <a:p>
            <a:pPr algn="ctr"/>
            <a:r>
              <a:rPr lang="en-US" sz="1900" b="1" dirty="0">
                <a:latin typeface="Segoe UI" pitchFamily="34" charset="0"/>
                <a:ea typeface="Segoe UI" pitchFamily="34" charset="0"/>
                <a:cs typeface="Segoe UI" pitchFamily="34" charset="0"/>
              </a:rPr>
              <a:t>Summer 2010</a:t>
            </a:r>
          </a:p>
        </p:txBody>
      </p:sp>
      <p:sp>
        <p:nvSpPr>
          <p:cNvPr id="49" name="Rounded Rectangle 48"/>
          <p:cNvSpPr/>
          <p:nvPr/>
        </p:nvSpPr>
        <p:spPr>
          <a:xfrm>
            <a:off x="101577" y="4140673"/>
            <a:ext cx="1900706" cy="677819"/>
          </a:xfrm>
          <a:prstGeom prst="roundRect">
            <a:avLst/>
          </a:prstGeom>
        </p:spPr>
        <p:style>
          <a:lnRef idx="0">
            <a:schemeClr val="accent1"/>
          </a:lnRef>
          <a:fillRef idx="3">
            <a:schemeClr val="accent1"/>
          </a:fillRef>
          <a:effectRef idx="3">
            <a:schemeClr val="accent1"/>
          </a:effectRef>
          <a:fontRef idx="minor">
            <a:schemeClr val="lt1"/>
          </a:fontRef>
        </p:style>
        <p:txBody>
          <a:bodyPr wrap="square" lIns="121883" tIns="60943" rIns="121883" bIns="60943" rtlCol="0" anchor="ctr"/>
          <a:lstStyle/>
          <a:p>
            <a:pPr algn="ctr"/>
            <a:r>
              <a:rPr lang="en-US" sz="1500" b="1" dirty="0">
                <a:latin typeface="Segoe UI" pitchFamily="34" charset="0"/>
                <a:ea typeface="Segoe UI" pitchFamily="34" charset="0"/>
                <a:cs typeface="Segoe UI" pitchFamily="34" charset="0"/>
              </a:rPr>
              <a:t>Windows HPC Server 2008 SP1</a:t>
            </a:r>
          </a:p>
        </p:txBody>
      </p:sp>
      <p:sp>
        <p:nvSpPr>
          <p:cNvPr id="3" name="Wave 2"/>
          <p:cNvSpPr/>
          <p:nvPr/>
        </p:nvSpPr>
        <p:spPr>
          <a:xfrm>
            <a:off x="7211721" y="4191000"/>
            <a:ext cx="3555074" cy="1066800"/>
          </a:xfrm>
          <a:prstGeom prst="wave">
            <a:avLst/>
          </a:prstGeom>
        </p:spPr>
        <p:style>
          <a:lnRef idx="1">
            <a:schemeClr val="accent3"/>
          </a:lnRef>
          <a:fillRef idx="2">
            <a:schemeClr val="accent3"/>
          </a:fillRef>
          <a:effectRef idx="1">
            <a:schemeClr val="accent3"/>
          </a:effectRef>
          <a:fontRef idx="minor">
            <a:schemeClr val="dk1"/>
          </a:fontRef>
        </p:style>
        <p:txBody>
          <a:bodyPr lIns="121883" tIns="60943" rIns="121883" bIns="60943" rtlCol="0" anchor="ctr"/>
          <a:lstStyle/>
          <a:p>
            <a:pPr algn="ctr"/>
            <a:r>
              <a:rPr lang="en-US" dirty="0" smtClean="0"/>
              <a:t>Address early</a:t>
            </a:r>
            <a:br>
              <a:rPr lang="en-US" dirty="0" smtClean="0"/>
            </a:br>
            <a:r>
              <a:rPr lang="en-US" dirty="0" smtClean="0"/>
              <a:t>adopter feedback</a:t>
            </a:r>
            <a:endParaRPr lang="en-US" dirty="0"/>
          </a:p>
        </p:txBody>
      </p:sp>
    </p:spTree>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Server 2008 R2 Highlights</a:t>
            </a:r>
            <a:endParaRPr lang="en-US" dirty="0"/>
          </a:p>
        </p:txBody>
      </p:sp>
      <p:graphicFrame>
        <p:nvGraphicFramePr>
          <p:cNvPr id="5" name="Content Placeholder 4"/>
          <p:cNvGraphicFramePr>
            <a:graphicFrameLocks noGrp="1"/>
          </p:cNvGraphicFramePr>
          <p:nvPr>
            <p:ph idx="1"/>
            <p:extLst/>
          </p:nvPr>
        </p:nvGraphicFramePr>
        <p:xfrm>
          <a:off x="508000" y="989013"/>
          <a:ext cx="11176000" cy="3383280"/>
        </p:xfrm>
        <a:graphic>
          <a:graphicData uri="http://schemas.openxmlformats.org/drawingml/2006/table">
            <a:tbl>
              <a:tblPr bandRow="1">
                <a:tableStyleId>{5C22544A-7EE6-4342-B048-85BDC9FD1C3A}</a:tableStyleId>
              </a:tblPr>
              <a:tblGrid>
                <a:gridCol w="3600218"/>
                <a:gridCol w="7575782"/>
              </a:tblGrid>
              <a:tr h="563880">
                <a:tc>
                  <a:txBody>
                    <a:bodyPr/>
                    <a:lstStyle/>
                    <a:p>
                      <a:r>
                        <a:rPr lang="en-US" sz="1900" b="1" dirty="0" smtClean="0"/>
                        <a:t>Flexible Deployment</a:t>
                      </a:r>
                      <a:endParaRPr lang="en-US" sz="1900" b="1" dirty="0"/>
                    </a:p>
                  </a:txBody>
                  <a:tcPr marL="121888" marR="121888" anchor="ctr"/>
                </a:tc>
                <a:tc>
                  <a:txBody>
                    <a:bodyPr/>
                    <a:lstStyle/>
                    <a:p>
                      <a:pPr marL="0" indent="0">
                        <a:buFont typeface="Arial" pitchFamily="34" charset="0"/>
                        <a:buNone/>
                      </a:pPr>
                      <a:r>
                        <a:rPr lang="en-US" sz="1900" dirty="0" smtClean="0"/>
                        <a:t>Diskless compute nodes with </a:t>
                      </a:r>
                      <a:r>
                        <a:rPr lang="en-US" sz="1900" dirty="0" err="1" smtClean="0"/>
                        <a:t>iSCSI</a:t>
                      </a:r>
                      <a:r>
                        <a:rPr lang="en-US" sz="1900" dirty="0" smtClean="0"/>
                        <a:t> boot</a:t>
                      </a:r>
                      <a:endParaRPr lang="en-US" sz="1900" baseline="0" dirty="0" smtClean="0"/>
                    </a:p>
                  </a:txBody>
                  <a:tcPr marL="121888" marR="121888" anchor="ctr"/>
                </a:tc>
              </a:tr>
              <a:tr h="563880">
                <a:tc>
                  <a:txBody>
                    <a:bodyPr/>
                    <a:lstStyle/>
                    <a:p>
                      <a:r>
                        <a:rPr lang="en-US" sz="1900" b="1" dirty="0" smtClean="0"/>
                        <a:t>Extremes of Scale</a:t>
                      </a:r>
                      <a:endParaRPr lang="en-US" sz="1900" b="1" dirty="0"/>
                    </a:p>
                  </a:txBody>
                  <a:tcPr marL="121888" marR="121888" anchor="ctr"/>
                </a:tc>
                <a:tc>
                  <a:txBody>
                    <a:bodyPr/>
                    <a:lstStyle/>
                    <a:p>
                      <a:pPr marL="0" indent="0">
                        <a:buFont typeface="Arial" pitchFamily="34" charset="0"/>
                        <a:buNone/>
                      </a:pPr>
                      <a:r>
                        <a:rPr lang="en-US" sz="1900" dirty="0" smtClean="0"/>
                        <a:t>Demonstrated performance</a:t>
                      </a:r>
                      <a:r>
                        <a:rPr lang="en-US" sz="1900" baseline="0" dirty="0" smtClean="0"/>
                        <a:t> and scalability</a:t>
                      </a:r>
                      <a:endParaRPr lang="en-US" sz="1900" dirty="0" smtClean="0"/>
                    </a:p>
                  </a:txBody>
                  <a:tcPr marL="121888" marR="121888" anchor="ctr"/>
                </a:tc>
              </a:tr>
              <a:tr h="563880">
                <a:tc>
                  <a:txBody>
                    <a:bodyPr/>
                    <a:lstStyle/>
                    <a:p>
                      <a:r>
                        <a:rPr lang="en-US" sz="1900" b="1" dirty="0" smtClean="0"/>
                        <a:t>Extensible</a:t>
                      </a:r>
                      <a:r>
                        <a:rPr lang="en-US" sz="1900" b="1" baseline="0" dirty="0" smtClean="0"/>
                        <a:t> Diagnostics</a:t>
                      </a:r>
                      <a:endParaRPr lang="en-US" sz="1900" b="1" dirty="0"/>
                    </a:p>
                  </a:txBody>
                  <a:tcPr marL="121888" marR="121888" anchor="ctr"/>
                </a:tc>
                <a:tc>
                  <a:txBody>
                    <a:bodyPr/>
                    <a:lstStyle/>
                    <a:p>
                      <a:pPr marL="0" indent="0">
                        <a:buFont typeface="Arial" pitchFamily="34" charset="0"/>
                        <a:buNone/>
                      </a:pPr>
                      <a:r>
                        <a:rPr lang="en-US" sz="1900" dirty="0" smtClean="0"/>
                        <a:t>Diagnostics</a:t>
                      </a:r>
                      <a:r>
                        <a:rPr lang="en-US" sz="1900" baseline="0" dirty="0" smtClean="0"/>
                        <a:t> framework</a:t>
                      </a:r>
                      <a:r>
                        <a:rPr lang="en-US" sz="1900" baseline="0" dirty="0"/>
                        <a:t> </a:t>
                      </a:r>
                      <a:r>
                        <a:rPr lang="en-US" sz="1900" baseline="0" dirty="0" smtClean="0"/>
                        <a:t>and new tests</a:t>
                      </a:r>
                    </a:p>
                  </a:txBody>
                  <a:tcPr marL="121888" marR="121888" anchor="ctr"/>
                </a:tc>
              </a:tr>
              <a:tr h="563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Business Critical SOA</a:t>
                      </a:r>
                    </a:p>
                  </a:txBody>
                  <a:tcPr marL="121888" marR="121888" anchor="ctr"/>
                </a:tc>
                <a:tc>
                  <a:txBody>
                    <a:bodyPr/>
                    <a:lstStyle/>
                    <a:p>
                      <a:pPr marL="0" indent="0">
                        <a:buFont typeface="Arial" pitchFamily="34" charset="0"/>
                        <a:buNone/>
                      </a:pPr>
                      <a:r>
                        <a:rPr lang="en-US" sz="1900" dirty="0" smtClean="0"/>
                        <a:t>Disconnected clients</a:t>
                      </a:r>
                      <a:r>
                        <a:rPr lang="en-US" sz="1900" baseline="0" dirty="0" smtClean="0"/>
                        <a:t> and broker failover</a:t>
                      </a:r>
                      <a:endParaRPr lang="en-US" sz="1900" dirty="0"/>
                    </a:p>
                  </a:txBody>
                  <a:tcPr marL="121888" marR="121888" anchor="ctr"/>
                </a:tc>
              </a:tr>
              <a:tr h="563880">
                <a:tc>
                  <a:txBody>
                    <a:bodyPr/>
                    <a:lstStyle/>
                    <a:p>
                      <a:r>
                        <a:rPr lang="en-US" sz="1900" b="1" dirty="0" smtClean="0"/>
                        <a:t>Excel on the Cluster</a:t>
                      </a:r>
                      <a:endParaRPr lang="en-US" sz="1900" b="1" dirty="0"/>
                    </a:p>
                  </a:txBody>
                  <a:tcPr marL="121888" marR="121888" anchor="ctr"/>
                </a:tc>
                <a:tc>
                  <a:txBody>
                    <a:bodyPr/>
                    <a:lstStyle/>
                    <a:p>
                      <a:pPr marL="0" indent="0">
                        <a:buFont typeface="Arial" pitchFamily="34" charset="0"/>
                        <a:buNone/>
                      </a:pPr>
                      <a:r>
                        <a:rPr lang="en-US" sz="1900" dirty="0" smtClean="0"/>
                        <a:t>Distributed Excel and UDF offloading</a:t>
                      </a:r>
                      <a:endParaRPr lang="en-US" sz="1900" dirty="0"/>
                    </a:p>
                  </a:txBody>
                  <a:tcPr marL="121888" marR="121888" anchor="ctr"/>
                </a:tc>
              </a:tr>
              <a:tr h="563880">
                <a:tc>
                  <a:txBody>
                    <a:bodyPr/>
                    <a:lstStyle/>
                    <a:p>
                      <a:r>
                        <a:rPr lang="en-US" sz="1900" b="1" dirty="0" smtClean="0"/>
                        <a:t>Cluster of Workstations</a:t>
                      </a:r>
                      <a:endParaRPr lang="en-US" sz="1900" b="1" dirty="0"/>
                    </a:p>
                  </a:txBody>
                  <a:tcPr marL="121888" marR="121888" anchor="ctr"/>
                </a:tc>
                <a:tc>
                  <a:txBody>
                    <a:bodyPr/>
                    <a:lstStyle/>
                    <a:p>
                      <a:pPr marL="0" indent="0">
                        <a:buFont typeface="Arial" pitchFamily="34" charset="0"/>
                        <a:buNone/>
                      </a:pPr>
                      <a:r>
                        <a:rPr lang="en-US" sz="1900" dirty="0" smtClean="0"/>
                        <a:t>Allow</a:t>
                      </a:r>
                      <a:r>
                        <a:rPr lang="en-US" sz="1900" baseline="0" dirty="0" smtClean="0"/>
                        <a:t> Workstations to join the cluster</a:t>
                      </a:r>
                      <a:endParaRPr lang="en-US" sz="1900" dirty="0"/>
                    </a:p>
                  </a:txBody>
                  <a:tcPr marL="121888" marR="121888" anchor="ctr"/>
                </a:tc>
              </a:tr>
            </a:tbl>
          </a:graphicData>
        </a:graphic>
      </p:graphicFrame>
    </p:spTree>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Server 2008 R2  Summary</a:t>
            </a:r>
            <a:endParaRPr lang="en-US" dirty="0"/>
          </a:p>
        </p:txBody>
      </p:sp>
      <p:graphicFrame>
        <p:nvGraphicFramePr>
          <p:cNvPr id="5" name="Content Placeholder 4"/>
          <p:cNvGraphicFramePr>
            <a:graphicFrameLocks noGrp="1"/>
          </p:cNvGraphicFramePr>
          <p:nvPr>
            <p:ph idx="1"/>
            <p:extLst/>
          </p:nvPr>
        </p:nvGraphicFramePr>
        <p:xfrm>
          <a:off x="508000" y="989013"/>
          <a:ext cx="11163300" cy="5273040"/>
        </p:xfrm>
        <a:graphic>
          <a:graphicData uri="http://schemas.openxmlformats.org/drawingml/2006/table">
            <a:tbl>
              <a:tblPr bandRow="1">
                <a:tableStyleId>{5C22544A-7EE6-4342-B048-85BDC9FD1C3A}</a:tableStyleId>
              </a:tblPr>
              <a:tblGrid>
                <a:gridCol w="3600218"/>
                <a:gridCol w="7563082"/>
              </a:tblGrid>
              <a:tr h="1066800">
                <a:tc>
                  <a:txBody>
                    <a:bodyPr/>
                    <a:lstStyle/>
                    <a:p>
                      <a:r>
                        <a:rPr lang="en-US" sz="1600" b="1" dirty="0" smtClean="0"/>
                        <a:t>Flexible Deployment</a:t>
                      </a:r>
                      <a:endParaRPr lang="en-US" sz="1600" b="1" dirty="0"/>
                    </a:p>
                  </a:txBody>
                  <a:tcPr marL="121888" marR="121888"/>
                </a:tc>
                <a:tc>
                  <a:txBody>
                    <a:bodyPr/>
                    <a:lstStyle/>
                    <a:p>
                      <a:pPr marL="285750" indent="-285750">
                        <a:buFont typeface="Arial" pitchFamily="34" charset="0"/>
                        <a:buChar char="•"/>
                      </a:pPr>
                      <a:r>
                        <a:rPr lang="en-US" sz="1600" dirty="0" smtClean="0"/>
                        <a:t>Diskless compute nodes</a:t>
                      </a:r>
                      <a:endParaRPr lang="en-US" sz="1600" baseline="0" dirty="0" smtClean="0"/>
                    </a:p>
                    <a:p>
                      <a:pPr marL="285750" indent="-285750">
                        <a:buFont typeface="Arial" pitchFamily="34" charset="0"/>
                        <a:buChar char="•"/>
                      </a:pPr>
                      <a:r>
                        <a:rPr lang="en-US" sz="1600" baseline="0" dirty="0" smtClean="0"/>
                        <a:t>Upgrade flexibility</a:t>
                      </a:r>
                    </a:p>
                    <a:p>
                      <a:pPr marL="285750" indent="-285750">
                        <a:buFont typeface="Arial" pitchFamily="34" charset="0"/>
                        <a:buChar char="•"/>
                      </a:pPr>
                      <a:r>
                        <a:rPr lang="en-US" sz="1600" baseline="0" dirty="0" smtClean="0"/>
                        <a:t>Database performance</a:t>
                      </a:r>
                    </a:p>
                    <a:p>
                      <a:pPr marL="285750" indent="-285750">
                        <a:buFont typeface="Arial" pitchFamily="34" charset="0"/>
                        <a:buChar char="•"/>
                      </a:pPr>
                      <a:r>
                        <a:rPr lang="en-US" sz="1600" baseline="0" dirty="0" smtClean="0"/>
                        <a:t>Dual boot clusters</a:t>
                      </a:r>
                      <a:endParaRPr lang="en-US" sz="1600" dirty="0" smtClean="0"/>
                    </a:p>
                  </a:txBody>
                  <a:tcPr marL="121888" marR="121888"/>
                </a:tc>
              </a:tr>
              <a:tr h="822960">
                <a:tc>
                  <a:txBody>
                    <a:bodyPr/>
                    <a:lstStyle/>
                    <a:p>
                      <a:r>
                        <a:rPr lang="en-US" sz="1600" b="1" dirty="0" smtClean="0"/>
                        <a:t>Extremes of Scale</a:t>
                      </a:r>
                      <a:endParaRPr lang="en-US" sz="1600" b="1" dirty="0"/>
                    </a:p>
                  </a:txBody>
                  <a:tcPr marL="121888" marR="121888"/>
                </a:tc>
                <a:tc>
                  <a:txBody>
                    <a:bodyPr/>
                    <a:lstStyle/>
                    <a:p>
                      <a:pPr marL="285750" indent="-285750">
                        <a:buFont typeface="Arial" pitchFamily="34" charset="0"/>
                        <a:buChar char="•"/>
                      </a:pPr>
                      <a:r>
                        <a:rPr lang="en-US" sz="1600" dirty="0" smtClean="0"/>
                        <a:t>Equivalent performance</a:t>
                      </a:r>
                    </a:p>
                    <a:p>
                      <a:pPr marL="285750" indent="-285750">
                        <a:buFont typeface="Arial" pitchFamily="34" charset="0"/>
                        <a:buChar char="•"/>
                      </a:pPr>
                      <a:r>
                        <a:rPr lang="en-US" sz="1600" dirty="0" smtClean="0"/>
                        <a:t>Demonstrate scalability</a:t>
                      </a:r>
                    </a:p>
                    <a:p>
                      <a:pPr marL="285750" indent="-285750">
                        <a:buFont typeface="Arial" pitchFamily="34" charset="0"/>
                        <a:buChar char="•"/>
                      </a:pPr>
                      <a:r>
                        <a:rPr lang="en-US" sz="1600" dirty="0" smtClean="0"/>
                        <a:t>Usability at both extremes</a:t>
                      </a:r>
                      <a:endParaRPr lang="en-US" sz="1600" dirty="0"/>
                    </a:p>
                  </a:txBody>
                  <a:tcPr marL="121888" marR="121888"/>
                </a:tc>
              </a:tr>
              <a:tr h="1066800">
                <a:tc>
                  <a:txBody>
                    <a:bodyPr/>
                    <a:lstStyle/>
                    <a:p>
                      <a:r>
                        <a:rPr lang="en-US" sz="1600" b="1" dirty="0" smtClean="0"/>
                        <a:t>Extensible</a:t>
                      </a:r>
                      <a:r>
                        <a:rPr lang="en-US" sz="1600" b="1" baseline="0" dirty="0" smtClean="0"/>
                        <a:t> Diagnostics</a:t>
                      </a:r>
                      <a:endParaRPr lang="en-US" sz="1600" b="1" dirty="0"/>
                    </a:p>
                  </a:txBody>
                  <a:tcPr marL="121888" marR="121888"/>
                </a:tc>
                <a:tc>
                  <a:txBody>
                    <a:bodyPr/>
                    <a:lstStyle/>
                    <a:p>
                      <a:pPr marL="285750" indent="-285750">
                        <a:buFont typeface="Arial" pitchFamily="34" charset="0"/>
                        <a:buChar char="•"/>
                      </a:pPr>
                      <a:r>
                        <a:rPr lang="en-US" sz="1600" dirty="0" smtClean="0"/>
                        <a:t>Diagnostics</a:t>
                      </a:r>
                      <a:r>
                        <a:rPr lang="en-US" sz="1600" baseline="0" dirty="0" smtClean="0"/>
                        <a:t> framework</a:t>
                      </a:r>
                    </a:p>
                    <a:p>
                      <a:pPr marL="285750" indent="-285750">
                        <a:buFont typeface="Arial" pitchFamily="34" charset="0"/>
                        <a:buChar char="•"/>
                      </a:pPr>
                      <a:r>
                        <a:rPr lang="en-US" sz="1600" baseline="0" dirty="0" smtClean="0"/>
                        <a:t>Job progress</a:t>
                      </a:r>
                    </a:p>
                    <a:p>
                      <a:pPr marL="285750" indent="-285750">
                        <a:buFont typeface="Arial" pitchFamily="34" charset="0"/>
                        <a:buChar char="•"/>
                      </a:pPr>
                      <a:r>
                        <a:rPr lang="en-US" sz="1600" baseline="0" dirty="0" smtClean="0"/>
                        <a:t>Database extensibility</a:t>
                      </a:r>
                    </a:p>
                    <a:p>
                      <a:pPr marL="285750" indent="-285750">
                        <a:buFont typeface="Arial" pitchFamily="34" charset="0"/>
                        <a:buChar char="•"/>
                      </a:pPr>
                      <a:r>
                        <a:rPr lang="en-US" sz="1600" baseline="0" dirty="0" smtClean="0"/>
                        <a:t>Errors and tracing</a:t>
                      </a:r>
                      <a:endParaRPr lang="en-US" sz="1600" dirty="0"/>
                    </a:p>
                  </a:txBody>
                  <a:tcPr marL="121888" marR="121888"/>
                </a:tc>
              </a:tr>
              <a:tr h="1310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Business Critical SOA</a:t>
                      </a:r>
                    </a:p>
                  </a:txBody>
                  <a:tcPr marL="121888" marR="121888"/>
                </a:tc>
                <a:tc>
                  <a:txBody>
                    <a:bodyPr/>
                    <a:lstStyle/>
                    <a:p>
                      <a:pPr marL="285750" indent="-285750">
                        <a:buFont typeface="Arial" pitchFamily="34" charset="0"/>
                        <a:buChar char="•"/>
                      </a:pPr>
                      <a:r>
                        <a:rPr lang="en-US" sz="1600" dirty="0" smtClean="0"/>
                        <a:t>Conveniently parallel applications</a:t>
                      </a:r>
                    </a:p>
                    <a:p>
                      <a:pPr marL="285750" indent="-285750">
                        <a:buFont typeface="Arial" pitchFamily="34" charset="0"/>
                        <a:buChar char="•"/>
                      </a:pPr>
                      <a:r>
                        <a:rPr lang="en-US" sz="1600" dirty="0" smtClean="0"/>
                        <a:t>Service balanced scheduling</a:t>
                      </a:r>
                    </a:p>
                    <a:p>
                      <a:pPr marL="285750" indent="-285750">
                        <a:buFont typeface="Arial" pitchFamily="34" charset="0"/>
                        <a:buChar char="•"/>
                      </a:pPr>
                      <a:r>
                        <a:rPr lang="en-US" sz="1600" dirty="0" smtClean="0"/>
                        <a:t>File</a:t>
                      </a:r>
                      <a:r>
                        <a:rPr lang="en-US" sz="1600" baseline="0" dirty="0" smtClean="0"/>
                        <a:t> and recollect</a:t>
                      </a:r>
                    </a:p>
                    <a:p>
                      <a:pPr marL="285750" indent="-285750">
                        <a:buFont typeface="Arial" pitchFamily="34" charset="0"/>
                        <a:buChar char="•"/>
                      </a:pPr>
                      <a:r>
                        <a:rPr lang="en-US" sz="1600" baseline="0" dirty="0" smtClean="0"/>
                        <a:t>Broker failover</a:t>
                      </a:r>
                    </a:p>
                    <a:p>
                      <a:pPr marL="285750" indent="-285750">
                        <a:buFont typeface="Arial" pitchFamily="34" charset="0"/>
                        <a:buChar char="•"/>
                      </a:pPr>
                      <a:r>
                        <a:rPr lang="en-US" sz="1600" baseline="0" dirty="0" smtClean="0"/>
                        <a:t>WS-* </a:t>
                      </a:r>
                      <a:r>
                        <a:rPr lang="en-US" sz="1600" baseline="0" dirty="0" err="1" smtClean="0"/>
                        <a:t>interop</a:t>
                      </a:r>
                      <a:endParaRPr lang="en-US" sz="1600" dirty="0"/>
                    </a:p>
                  </a:txBody>
                  <a:tcPr marL="121888" marR="121888"/>
                </a:tc>
              </a:tr>
              <a:tr h="1005840">
                <a:tc>
                  <a:txBody>
                    <a:bodyPr/>
                    <a:lstStyle/>
                    <a:p>
                      <a:r>
                        <a:rPr lang="en-US" sz="2000" b="1" dirty="0" smtClean="0"/>
                        <a:t>Excel on the Cluster</a:t>
                      </a:r>
                      <a:endParaRPr lang="en-US" sz="2000" b="1" dirty="0"/>
                    </a:p>
                  </a:txBody>
                  <a:tcPr marL="121888" marR="121888"/>
                </a:tc>
                <a:tc>
                  <a:txBody>
                    <a:bodyPr/>
                    <a:lstStyle/>
                    <a:p>
                      <a:pPr marL="285750" indent="-285750">
                        <a:buFont typeface="Arial" pitchFamily="34" charset="0"/>
                        <a:buChar char="•"/>
                      </a:pPr>
                      <a:r>
                        <a:rPr lang="en-US" sz="2000" dirty="0" smtClean="0"/>
                        <a:t>Excel SOA client</a:t>
                      </a:r>
                    </a:p>
                    <a:p>
                      <a:pPr marL="285750" indent="-285750">
                        <a:buFont typeface="Arial" pitchFamily="34" charset="0"/>
                        <a:buChar char="•"/>
                      </a:pPr>
                      <a:r>
                        <a:rPr lang="en-US" sz="2000" dirty="0" smtClean="0"/>
                        <a:t>Excel runner</a:t>
                      </a:r>
                    </a:p>
                    <a:p>
                      <a:pPr marL="285750" indent="-285750">
                        <a:buFont typeface="Arial" pitchFamily="34" charset="0"/>
                        <a:buChar char="•"/>
                      </a:pPr>
                      <a:r>
                        <a:rPr lang="en-US" sz="2000" dirty="0" smtClean="0"/>
                        <a:t>UDF on the cluster</a:t>
                      </a:r>
                      <a:endParaRPr lang="en-US" sz="2000" dirty="0"/>
                    </a:p>
                  </a:txBody>
                  <a:tcPr marL="121888" marR="121888"/>
                </a:tc>
              </a:tr>
            </a:tbl>
          </a:graphicData>
        </a:graphic>
      </p:graphicFrame>
    </p:spTree>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endParaRPr lang="en-US" smtClean="0">
              <a:hlinkClick r:id=""/>
            </a:endParaRPr>
          </a:p>
          <a:p>
            <a:r>
              <a:rPr lang="en-US" smtClean="0">
                <a:hlinkClick r:id="rId2"/>
              </a:rPr>
              <a:t>http://www.microsoft.com/hpc</a:t>
            </a:r>
            <a:endParaRPr lang="en-US" smtClean="0">
              <a:hlinkClick r:id=""/>
            </a:endParaRPr>
          </a:p>
          <a:p>
            <a:r>
              <a:rPr lang="en-US" smtClean="0">
                <a:hlinkClick r:id=""/>
              </a:rPr>
              <a:t>http://blogs.msdn.com/hpctrekker</a:t>
            </a:r>
            <a:endParaRPr lang="en-US" smtClean="0"/>
          </a:p>
          <a:p>
            <a:r>
              <a:rPr lang="en-US" smtClean="0">
                <a:hlinkClick r:id="rId3"/>
              </a:rPr>
              <a:t>http://channel9.msdn.com/shows/The+HPC+Show</a:t>
            </a:r>
            <a:endParaRPr lang="en-US" smtClean="0"/>
          </a:p>
          <a:p>
            <a:r>
              <a:rPr lang="en-US" smtClean="0">
                <a:hlinkClick r:id="rId4"/>
              </a:rPr>
              <a:t>http://www.kitware.com/</a:t>
            </a:r>
            <a:endParaRPr lang="en-US" smtClean="0"/>
          </a:p>
          <a:p>
            <a:r>
              <a:rPr lang="en-US" smtClean="0">
                <a:hlinkClick r:id="rId5"/>
              </a:rPr>
              <a:t>http://technet.microsoft.com/en-us/hpc/default.aspx</a:t>
            </a:r>
            <a:endParaRPr lang="en-US" smtClean="0"/>
          </a:p>
          <a:p>
            <a:endParaRPr lang="en-US" smtClean="0"/>
          </a:p>
          <a:p>
            <a:endParaRPr lang="en-US" smtClean="0"/>
          </a:p>
          <a:p>
            <a:endParaRPr lang="en-US" smtClean="0"/>
          </a:p>
          <a:p>
            <a:endParaRPr lang="en-US" dirty="0"/>
          </a:p>
        </p:txBody>
      </p:sp>
    </p:spTree>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74" y="228600"/>
            <a:ext cx="11172958" cy="553998"/>
          </a:xfrm>
        </p:spPr>
        <p:txBody>
          <a:bodyPr/>
          <a:lstStyle/>
          <a:p>
            <a:r>
              <a:rPr lang="en-US" sz="4000" dirty="0" smtClean="0"/>
              <a:t>Windows HPC Server Today</a:t>
            </a:r>
            <a:endParaRPr lang="en-US" sz="4000" dirty="0"/>
          </a:p>
        </p:txBody>
      </p:sp>
      <p:pic>
        <p:nvPicPr>
          <p:cNvPr id="21" name="Picture 2" descr="\\wiererm2\CDROM$\DVD_ART34\Artwork_Imagery\Icons - Illustrations\timeline\timeline.png"/>
          <p:cNvPicPr>
            <a:picLocks noChangeAspect="1" noChangeArrowheads="1"/>
          </p:cNvPicPr>
          <p:nvPr/>
        </p:nvPicPr>
        <p:blipFill>
          <a:blip r:embed="rId2" cstate="print"/>
          <a:srcRect/>
          <a:stretch>
            <a:fillRect/>
          </a:stretch>
        </p:blipFill>
        <p:spPr bwMode="auto">
          <a:xfrm>
            <a:off x="0" y="3314700"/>
            <a:ext cx="12188825" cy="838200"/>
          </a:xfrm>
          <a:prstGeom prst="rect">
            <a:avLst/>
          </a:prstGeom>
          <a:noFill/>
        </p:spPr>
      </p:pic>
      <p:pic>
        <p:nvPicPr>
          <p:cNvPr id="22" name="Picture 8" descr="https://mediabank.partners.extranet.microsoft.com/transfer/rad94725/0/W-HPC-Svr08_v_rgb.png"/>
          <p:cNvPicPr>
            <a:picLocks noChangeAspect="1" noChangeArrowheads="1"/>
          </p:cNvPicPr>
          <p:nvPr/>
        </p:nvPicPr>
        <p:blipFill>
          <a:blip r:embed="rId3" cstate="print"/>
          <a:stretch>
            <a:fillRect/>
          </a:stretch>
        </p:blipFill>
        <p:spPr bwMode="auto">
          <a:xfrm>
            <a:off x="559966" y="1270997"/>
            <a:ext cx="3056457" cy="1802887"/>
          </a:xfrm>
          <a:prstGeom prst="rect">
            <a:avLst/>
          </a:prstGeom>
          <a:noFill/>
        </p:spPr>
      </p:pic>
      <p:sp>
        <p:nvSpPr>
          <p:cNvPr id="23" name="TextBox 22"/>
          <p:cNvSpPr txBox="1"/>
          <p:nvPr/>
        </p:nvSpPr>
        <p:spPr>
          <a:xfrm>
            <a:off x="2893357" y="4110185"/>
            <a:ext cx="12188825" cy="615519"/>
          </a:xfrm>
          <a:prstGeom prst="rect">
            <a:avLst/>
          </a:prstGeom>
          <a:noFill/>
        </p:spPr>
        <p:txBody>
          <a:bodyPr wrap="square" lIns="121883" tIns="60943" rIns="121883" bIns="60943" rtlCol="0">
            <a:spAutoFit/>
          </a:bodyPr>
          <a:lstStyle/>
          <a:p>
            <a:r>
              <a:rPr lang="en-US" sz="3200" b="1" dirty="0"/>
              <a:t>Broad Reaching HPC</a:t>
            </a:r>
          </a:p>
        </p:txBody>
      </p:sp>
      <p:grpSp>
        <p:nvGrpSpPr>
          <p:cNvPr id="24" name="Group 39"/>
          <p:cNvGrpSpPr/>
          <p:nvPr/>
        </p:nvGrpSpPr>
        <p:grpSpPr>
          <a:xfrm>
            <a:off x="2678742" y="3317302"/>
            <a:ext cx="1442700" cy="900995"/>
            <a:chOff x="3505830" y="3012498"/>
            <a:chExt cx="1082307" cy="900995"/>
          </a:xfrm>
        </p:grpSpPr>
        <p:pic>
          <p:nvPicPr>
            <p:cNvPr id="25" name="Picture 6" descr="\\wiererm2\CDROM$\DVD_ART34\Artwork_Imagery\Icons - Illustrations\timeline\timeline bead  oval gold.png"/>
            <p:cNvPicPr>
              <a:picLocks noChangeAspect="1" noChangeArrowheads="1"/>
            </p:cNvPicPr>
            <p:nvPr/>
          </p:nvPicPr>
          <p:blipFill>
            <a:blip r:embed="rId4" cstate="print"/>
            <a:srcRect/>
            <a:stretch>
              <a:fillRect/>
            </a:stretch>
          </p:blipFill>
          <p:spPr bwMode="auto">
            <a:xfrm>
              <a:off x="3559169" y="3012498"/>
              <a:ext cx="1028968" cy="900995"/>
            </a:xfrm>
            <a:prstGeom prst="rect">
              <a:avLst/>
            </a:prstGeom>
            <a:noFill/>
          </p:spPr>
        </p:pic>
        <p:sp>
          <p:nvSpPr>
            <p:cNvPr id="26" name="TextBox 25"/>
            <p:cNvSpPr txBox="1"/>
            <p:nvPr/>
          </p:nvSpPr>
          <p:spPr>
            <a:xfrm>
              <a:off x="3505830" y="3202125"/>
              <a:ext cx="1071419" cy="461665"/>
            </a:xfrm>
            <a:prstGeom prst="rect">
              <a:avLst/>
            </a:prstGeom>
            <a:noFill/>
          </p:spPr>
          <p:txBody>
            <a:bodyPr wrap="square" rtlCol="0">
              <a:spAutoFit/>
            </a:bodyPr>
            <a:lstStyle/>
            <a:p>
              <a:pPr algn="ctr"/>
              <a:r>
                <a:rPr lang="en-US" dirty="0" smtClean="0">
                  <a:ln w="18415" cmpd="sng">
                    <a:solidFill>
                      <a:srgbClr val="FFFFFF"/>
                    </a:solidFill>
                    <a:prstDash val="solid"/>
                  </a:ln>
                  <a:effectLst>
                    <a:outerShdw blurRad="63500" dir="3600000" algn="tl" rotWithShape="0">
                      <a:srgbClr val="000000">
                        <a:alpha val="70000"/>
                      </a:srgbClr>
                    </a:outerShdw>
                  </a:effectLst>
                </a:rPr>
                <a:t>2008</a:t>
              </a:r>
              <a:endParaRPr lang="en-US" dirty="0">
                <a:ln w="18415" cmpd="sng">
                  <a:solidFill>
                    <a:srgbClr val="FFFFFF"/>
                  </a:solidFill>
                  <a:prstDash val="solid"/>
                </a:ln>
                <a:effectLst>
                  <a:outerShdw blurRad="63500" dir="3600000" algn="tl" rotWithShape="0">
                    <a:srgbClr val="000000">
                      <a:alpha val="70000"/>
                    </a:srgbClr>
                  </a:outerShdw>
                </a:effectLst>
              </a:endParaRPr>
            </a:p>
          </p:txBody>
        </p:sp>
      </p:grpSp>
      <p:sp>
        <p:nvSpPr>
          <p:cNvPr id="27" name="Content Placeholder 2"/>
          <p:cNvSpPr txBox="1">
            <a:spLocks/>
          </p:cNvSpPr>
          <p:nvPr/>
        </p:nvSpPr>
        <p:spPr>
          <a:xfrm>
            <a:off x="2722702" y="4655709"/>
            <a:ext cx="8912089" cy="2416629"/>
          </a:xfrm>
          <a:prstGeom prst="rect">
            <a:avLst/>
          </a:prstGeom>
        </p:spPr>
        <p:txBody>
          <a:bodyPr lIns="121883" tIns="60943" rIns="121883" bIns="60943"/>
          <a:lstStyle/>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Built on Windows Server 2008</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Support Traditional &amp; Emerging HPC</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Larger Cluster support &amp; Top500 Range</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Better integration for Windows-based Users</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Broader Developer support with tools and SOA</a:t>
            </a:r>
          </a:p>
          <a:p>
            <a:pPr marL="288925" indent="-288925" defTabSz="1218785">
              <a:lnSpc>
                <a:spcPct val="80000"/>
              </a:lnSpc>
              <a:spcBef>
                <a:spcPct val="20000"/>
              </a:spcBef>
              <a:buSzPct val="100000"/>
              <a:buBlip>
                <a:blip r:embed="rId5"/>
              </a:buBlip>
              <a:defRPr/>
            </a:pPr>
            <a:r>
              <a:rPr lang="en-US" sz="2000" dirty="0">
                <a:gradFill>
                  <a:gsLst>
                    <a:gs pos="0">
                      <a:schemeClr val="tx1"/>
                    </a:gs>
                    <a:gs pos="86000">
                      <a:schemeClr val="tx1"/>
                    </a:gs>
                  </a:gsLst>
                  <a:lin ang="0" scaled="0"/>
                </a:gradFill>
                <a:latin typeface="+mj-lt"/>
              </a:rPr>
              <a:t>Improved Management and Deployment </a:t>
            </a:r>
          </a:p>
        </p:txBody>
      </p:sp>
      <p:grpSp>
        <p:nvGrpSpPr>
          <p:cNvPr id="34" name="Group 42"/>
          <p:cNvGrpSpPr/>
          <p:nvPr/>
        </p:nvGrpSpPr>
        <p:grpSpPr>
          <a:xfrm>
            <a:off x="172903" y="3308066"/>
            <a:ext cx="1371600" cy="882329"/>
            <a:chOff x="664086" y="3003261"/>
            <a:chExt cx="1336098" cy="882329"/>
          </a:xfrm>
        </p:grpSpPr>
        <p:pic>
          <p:nvPicPr>
            <p:cNvPr id="35" name="Picture 3" descr="\\wiererm2\CDROM$\DVD_ART34\Artwork_Imagery\Icons - Illustrations\timeline\Purple timeline bead.png"/>
            <p:cNvPicPr>
              <a:picLocks noChangeAspect="1" noChangeArrowheads="1"/>
            </p:cNvPicPr>
            <p:nvPr/>
          </p:nvPicPr>
          <p:blipFill>
            <a:blip r:embed="rId6" cstate="print"/>
            <a:srcRect/>
            <a:stretch>
              <a:fillRect/>
            </a:stretch>
          </p:blipFill>
          <p:spPr bwMode="auto">
            <a:xfrm>
              <a:off x="664086" y="3003261"/>
              <a:ext cx="1336098" cy="882329"/>
            </a:xfrm>
            <a:prstGeom prst="rect">
              <a:avLst/>
            </a:prstGeom>
            <a:noFill/>
          </p:spPr>
        </p:pic>
        <p:sp>
          <p:nvSpPr>
            <p:cNvPr id="36" name="TextBox 35"/>
            <p:cNvSpPr txBox="1"/>
            <p:nvPr/>
          </p:nvSpPr>
          <p:spPr>
            <a:xfrm>
              <a:off x="739935" y="3198161"/>
              <a:ext cx="1071419" cy="461665"/>
            </a:xfrm>
            <a:prstGeom prst="rect">
              <a:avLst/>
            </a:prstGeom>
            <a:noFill/>
            <a:ln>
              <a:noFill/>
            </a:ln>
          </p:spPr>
          <p:txBody>
            <a:bodyPr wrap="square" rtlCol="0">
              <a:spAutoFit/>
            </a:bodyPr>
            <a:lstStyle/>
            <a:p>
              <a:pPr algn="ctr"/>
              <a:r>
                <a:rPr lang="en-US" dirty="0" smtClean="0">
                  <a:ln w="18415" cmpd="sng">
                    <a:solidFill>
                      <a:srgbClr val="FFFFFF"/>
                    </a:solidFill>
                    <a:prstDash val="solid"/>
                  </a:ln>
                  <a:effectLst>
                    <a:outerShdw blurRad="38100" dist="38100" dir="2700000" algn="tl">
                      <a:srgbClr val="000000">
                        <a:alpha val="43137"/>
                      </a:srgbClr>
                    </a:outerShdw>
                  </a:effectLst>
                </a:rPr>
                <a:t>2006</a:t>
              </a:r>
              <a:endParaRPr lang="en-US" dirty="0">
                <a:ln w="18415" cmpd="sng">
                  <a:solidFill>
                    <a:srgbClr val="FFFFFF"/>
                  </a:solidFill>
                  <a:prstDash val="solid"/>
                </a:ln>
                <a:effectLst>
                  <a:outerShdw blurRad="38100" dist="38100" dir="2700000" algn="tl">
                    <a:srgbClr val="000000">
                      <a:alpha val="43137"/>
                    </a:srgbClr>
                  </a:outerShdw>
                </a:effectLst>
              </a:endParaRPr>
            </a:p>
          </p:txBody>
        </p:sp>
      </p:grpSp>
      <p:pic>
        <p:nvPicPr>
          <p:cNvPr id="40" name="Picture 19" descr="https://mediabank.partners.extranet.microsoft.com/transfer/radD8EA9/0/VS08-pro_v_rgb.png"/>
          <p:cNvPicPr>
            <a:picLocks noChangeAspect="1" noChangeArrowheads="1"/>
          </p:cNvPicPr>
          <p:nvPr/>
        </p:nvPicPr>
        <p:blipFill>
          <a:blip r:embed="rId7" cstate="print"/>
          <a:srcRect b="21534"/>
          <a:stretch>
            <a:fillRect/>
          </a:stretch>
        </p:blipFill>
        <p:spPr bwMode="auto">
          <a:xfrm>
            <a:off x="9260115" y="1275087"/>
            <a:ext cx="1477819" cy="474811"/>
          </a:xfrm>
          <a:prstGeom prst="rect">
            <a:avLst/>
          </a:prstGeom>
          <a:noFill/>
        </p:spPr>
      </p:pic>
      <p:pic>
        <p:nvPicPr>
          <p:cNvPr id="41" name="Picture 21" descr="https://mediabank.partners.extranet.microsoft.com/transfer/radD8EA9/1/SysCnt-OprtnsMgr07_v_rgb.png"/>
          <p:cNvPicPr>
            <a:picLocks noChangeAspect="1" noChangeArrowheads="1"/>
          </p:cNvPicPr>
          <p:nvPr/>
        </p:nvPicPr>
        <p:blipFill>
          <a:blip r:embed="rId8" cstate="print"/>
          <a:srcRect/>
          <a:stretch>
            <a:fillRect/>
          </a:stretch>
        </p:blipFill>
        <p:spPr bwMode="auto">
          <a:xfrm>
            <a:off x="8258628" y="1505032"/>
            <a:ext cx="1483014" cy="880366"/>
          </a:xfrm>
          <a:prstGeom prst="rect">
            <a:avLst/>
          </a:prstGeom>
          <a:noFill/>
        </p:spPr>
      </p:pic>
      <p:pic>
        <p:nvPicPr>
          <p:cNvPr id="42" name="Picture 3" descr="C:\temp\SQL08-Ent_v_rgb_r.png"/>
          <p:cNvPicPr>
            <a:picLocks noChangeAspect="1" noChangeArrowheads="1"/>
          </p:cNvPicPr>
          <p:nvPr/>
        </p:nvPicPr>
        <p:blipFill>
          <a:blip r:embed="rId9" cstate="print"/>
          <a:srcRect b="16871"/>
          <a:stretch>
            <a:fillRect/>
          </a:stretch>
        </p:blipFill>
        <p:spPr bwMode="auto">
          <a:xfrm>
            <a:off x="9909609" y="1916407"/>
            <a:ext cx="1155557" cy="725026"/>
          </a:xfrm>
          <a:prstGeom prst="rect">
            <a:avLst/>
          </a:prstGeom>
          <a:noFill/>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par>
                                <p:cTn id="11" presetID="9"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ssolve">
                                      <p:cBhvr>
                                        <p:cTn id="13" dur="500"/>
                                        <p:tgtEl>
                                          <p:spTgt spid="40"/>
                                        </p:tgtEl>
                                      </p:cBhvr>
                                    </p:animEffect>
                                  </p:childTnLst>
                                </p:cTn>
                              </p:par>
                              <p:par>
                                <p:cTn id="14" presetID="9"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theme/theme1.xml><?xml version="1.0" encoding="utf-8"?>
<a:theme xmlns:a="http://schemas.openxmlformats.org/drawingml/2006/main" name="MS931_TechEd2010_NA_16_9_r09">
  <a:themeElements>
    <a:clrScheme name="Custom 4">
      <a:dk1>
        <a:srgbClr val="000000"/>
      </a:dk1>
      <a:lt1>
        <a:srgbClr val="FFFFFF"/>
      </a:lt1>
      <a:dk2>
        <a:srgbClr val="F37021"/>
      </a:dk2>
      <a:lt2>
        <a:srgbClr val="FDB913"/>
      </a:lt2>
      <a:accent1>
        <a:srgbClr val="5E2F7E"/>
      </a:accent1>
      <a:accent2>
        <a:srgbClr val="B72172"/>
      </a:accent2>
      <a:accent3>
        <a:srgbClr val="8CC63F"/>
      </a:accent3>
      <a:accent4>
        <a:srgbClr val="D6E032"/>
      </a:accent4>
      <a:accent5>
        <a:srgbClr val="0077B8"/>
      </a:accent5>
      <a:accent6>
        <a:srgbClr val="44C8F5"/>
      </a:accent6>
      <a:hlink>
        <a:srgbClr val="FFFF00"/>
      </a:hlink>
      <a:folHlink>
        <a:srgbClr val="F3EB4F"/>
      </a:folHlink>
    </a:clrScheme>
    <a:fontScheme name="Custom 50">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3"/>
            </a:gs>
            <a:gs pos="86000">
              <a:schemeClr val="accent4"/>
            </a:gs>
          </a:gsLst>
          <a:lin ang="5400000" scaled="1"/>
          <a:tileRect/>
        </a:gradFill>
        <a:ln w="28575">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Tx/>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outs:outSpaceData xmlns:outs="http://schemas.microsoft.com/office/2009/outspace/metadata">
  <outs:relatedDates>
    <outs:relatedDate>
      <outs:type>3</outs:type>
      <outs:displayName>Last Modified</outs:displayName>
      <outs:dateTime>2010-07-23T16:25:27Z</outs:dateTime>
      <outs:isPinned>true</outs:isPinned>
    </outs:relatedDate>
    <outs:relatedDate>
      <outs:type>2</outs:type>
      <outs:displayName>Created</outs:displayName>
      <outs:dateTime>2009-05-14T17:26:09Z</outs:dateTime>
      <outs:isPinned>true</outs:isPinned>
    </outs:relatedDate>
    <outs:relatedDate>
      <outs:type>4</outs:type>
      <outs:displayName>Last Printed</outs:displayName>
      <outs:dateTime>2009-12-01T06:12:53Z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Wen-ming Ye</outs:displayName>
          <outs:accountName/>
        </outs:relatedPerson>
      </outs:people>
      <outs:source>0</outs:source>
      <outs:isPinned>true</outs:isPinned>
    </outs:relatedPeopleItem>
    <outs:relatedPeopleItem>
      <outs:category>Last modified by</outs:category>
      <outs:people>
        <outs:relatedPerson>
          <outs:displayName>Wenming Ye</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86AF76009E4A34E80552CB8B322FB76" ma:contentTypeVersion="0" ma:contentTypeDescription="Create a new document." ma:contentTypeScope="" ma:versionID="f4d12d172aa1331187d561d7bb9e2eb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9E22BF8-41C9-4A13-A7E4-106D2782D47E}">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F99D85F-C490-440B-ACE0-E9C76B5E38E7}">
  <ds:schemaRefs>
    <ds:schemaRef ds:uri="http://schemas.microsoft.com/office/2009/outspace/metadata"/>
  </ds:schemaRefs>
</ds:datastoreItem>
</file>

<file path=customXml/itemProps3.xml><?xml version="1.0" encoding="utf-8"?>
<ds:datastoreItem xmlns:ds="http://schemas.openxmlformats.org/officeDocument/2006/customXml" ds:itemID="{72CAA243-9769-4622-9E90-A8EB267D2EA2}">
  <ds:schemaRefs>
    <ds:schemaRef ds:uri="http://schemas.microsoft.com/sharepoint/v3/contenttype/forms"/>
  </ds:schemaRefs>
</ds:datastoreItem>
</file>

<file path=customXml/itemProps4.xml><?xml version="1.0" encoding="utf-8"?>
<ds:datastoreItem xmlns:ds="http://schemas.openxmlformats.org/officeDocument/2006/customXml" ds:itemID="{0B49F67B-1349-4333-9CDC-D111DBF5C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8551</TotalTime>
  <Words>5034</Words>
  <Application>Microsoft Office PowerPoint</Application>
  <PresentationFormat>Custom</PresentationFormat>
  <Paragraphs>1143</Paragraphs>
  <Slides>88</Slides>
  <Notes>53</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MS931_TechEd2010_NA_16_9_r09</vt:lpstr>
      <vt:lpstr>Visio</vt:lpstr>
      <vt:lpstr>An Overview of the Windows HPC Server 2008R2</vt:lpstr>
      <vt:lpstr>Objectives and Takeaways</vt:lpstr>
      <vt:lpstr>What is High Performance Computing?</vt:lpstr>
      <vt:lpstr>Microsoft’s Vision for HPC</vt:lpstr>
      <vt:lpstr>Application Scenarios</vt:lpstr>
      <vt:lpstr>PowerPoint Presentation</vt:lpstr>
      <vt:lpstr>PowerPoint Presentation</vt:lpstr>
      <vt:lpstr>Microsoft Entry into HPC</vt:lpstr>
      <vt:lpstr>Windows HPC Server Today</vt:lpstr>
      <vt:lpstr>Windows HPC Tomorrow</vt:lpstr>
      <vt:lpstr>What We’ve Heard From Customers</vt:lpstr>
      <vt:lpstr>PowerPoint Presentation</vt:lpstr>
      <vt:lpstr>Flexible Deployment</vt:lpstr>
      <vt:lpstr>Deploying Diskless Compute Nodes</vt:lpstr>
      <vt:lpstr>Flexible Deployment</vt:lpstr>
      <vt:lpstr>iSCSI boot resource</vt:lpstr>
      <vt:lpstr>PowerPoint Presentation</vt:lpstr>
      <vt:lpstr>Extremes of Scale</vt:lpstr>
      <vt:lpstr>NetworkDirect </vt:lpstr>
      <vt:lpstr>High performance on standard benchmarks</vt:lpstr>
      <vt:lpstr>Windows Matches Linux Performance on LSTC LS-DYNA®</vt:lpstr>
      <vt:lpstr>Extremes of Scale</vt:lpstr>
      <vt:lpstr>Extremes of Scale</vt:lpstr>
      <vt:lpstr>Customize Your Console</vt:lpstr>
      <vt:lpstr>Deployment Progress at a Glance</vt:lpstr>
      <vt:lpstr>Flexible Heat Map</vt:lpstr>
      <vt:lpstr>PowerPoint Presentation</vt:lpstr>
      <vt:lpstr>Is Anything Wrong?</vt:lpstr>
      <vt:lpstr>Extensible Diagnostic Framework</vt:lpstr>
      <vt:lpstr>Is Anything Wrong?</vt:lpstr>
      <vt:lpstr>View Job and Task Progress</vt:lpstr>
      <vt:lpstr>View Job and Task Progress</vt:lpstr>
      <vt:lpstr>Is Anything Wrong?</vt:lpstr>
      <vt:lpstr>Is Anything Wrong?</vt:lpstr>
      <vt:lpstr>HPC Cloudbursting with Azure</vt:lpstr>
      <vt:lpstr>PowerPoint Presentation</vt:lpstr>
      <vt:lpstr>HPC on Windows Azure</vt:lpstr>
      <vt:lpstr>HPC on Azure: The Cloud on your terms</vt:lpstr>
      <vt:lpstr>All On-Premise</vt:lpstr>
      <vt:lpstr>Mixed Mode: On-premise and Azure Compute nodes on-premise and in Azure simultaneously</vt:lpstr>
      <vt:lpstr>All in the cloud </vt:lpstr>
      <vt:lpstr>HPC on Azure - Benefits</vt:lpstr>
      <vt:lpstr>PowerPoint Presentation</vt:lpstr>
      <vt:lpstr>Business Critical SOA</vt:lpstr>
      <vt:lpstr>Cluster SOA Architecture</vt:lpstr>
      <vt:lpstr>Business Critical SOA</vt:lpstr>
      <vt:lpstr>Supporting Disconnected Clients</vt:lpstr>
      <vt:lpstr>Business Critical SOA</vt:lpstr>
      <vt:lpstr>Automated Broker Failover</vt:lpstr>
      <vt:lpstr>Business Critical SOA</vt:lpstr>
      <vt:lpstr>Service Balanced Scheduling</vt:lpstr>
      <vt:lpstr>SOA vs. Parametric Tasks</vt:lpstr>
      <vt:lpstr>PowerPoint Presentation</vt:lpstr>
      <vt:lpstr>Customer Requirement</vt:lpstr>
      <vt:lpstr>HPC Services for Excel 2010</vt:lpstr>
      <vt:lpstr>Sample Models and Markets</vt:lpstr>
      <vt:lpstr>Cluster-Enabled UDFs</vt:lpstr>
      <vt:lpstr>UDF Illustration</vt:lpstr>
      <vt:lpstr>UDF Offload Architecture</vt:lpstr>
      <vt:lpstr>PowerPoint Presentation</vt:lpstr>
      <vt:lpstr>What’s New in The Release Candidate</vt:lpstr>
      <vt:lpstr>What’s New in The Release Candidate</vt:lpstr>
      <vt:lpstr>Development</vt:lpstr>
      <vt:lpstr>Cluster-Enabled UDFs Strengths &amp; Weaknesses </vt:lpstr>
      <vt:lpstr>Workbook Offloading</vt:lpstr>
      <vt:lpstr>Use Cases</vt:lpstr>
      <vt:lpstr> HPC Workbook Calculation </vt:lpstr>
      <vt:lpstr> Programming Model </vt:lpstr>
      <vt:lpstr>Built-in client and service tools</vt:lpstr>
      <vt:lpstr>Built-in client and service tools</vt:lpstr>
      <vt:lpstr>Built-in client and service tools</vt:lpstr>
      <vt:lpstr>Original VBA Code</vt:lpstr>
      <vt:lpstr> Modified VBA Code </vt:lpstr>
      <vt:lpstr>Workbook Offload Strengths &amp; Weaknesses</vt:lpstr>
      <vt:lpstr>What’s New in The Release Candidate</vt:lpstr>
      <vt:lpstr>In-House Stress and Scale Results</vt:lpstr>
      <vt:lpstr>Absolute Performance</vt:lpstr>
      <vt:lpstr>Performance Considerations</vt:lpstr>
      <vt:lpstr>Decision Framework</vt:lpstr>
      <vt:lpstr>Decision Framework</vt:lpstr>
      <vt:lpstr>Decision Framework</vt:lpstr>
      <vt:lpstr>Decision Framework</vt:lpstr>
      <vt:lpstr>Requirements</vt:lpstr>
      <vt:lpstr>Resources</vt:lpstr>
      <vt:lpstr>Release Schedule</vt:lpstr>
      <vt:lpstr>HPC Server 2008 R2 Highlights</vt:lpstr>
      <vt:lpstr>HPC Server 2008 R2  Summary</vt:lpstr>
      <vt:lpstr>More Information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WSV302: An Overview of the Windows HPC Server 2008R2 Beta2</dc:title>
  <dc:subject>Tech Ed North America 2010</dc:subject>
  <dc:creator>Wen-ming Ye</dc:creator>
  <dc:description>Template: Rosyln Hyde, Artitudes Design
Formatting: Branden Leung, Silver Fox Productions
Event Date: June 7-10, 2010
Event Location: New Orleans, LA
Audience Type:</dc:description>
  <cp:lastModifiedBy>Boris Manitius</cp:lastModifiedBy>
  <cp:revision>557</cp:revision>
  <cp:lastPrinted>2009-12-01T06:12:53Z</cp:lastPrinted>
  <dcterms:created xsi:type="dcterms:W3CDTF">2009-05-14T17:26:09Z</dcterms:created>
  <dcterms:modified xsi:type="dcterms:W3CDTF">2011-04-29T05:40:28Z</dcterms:modified>
</cp:coreProperties>
</file>